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90" r:id="rId2"/>
    <p:sldId id="303" r:id="rId3"/>
    <p:sldId id="299" r:id="rId4"/>
    <p:sldId id="300" r:id="rId5"/>
    <p:sldId id="301" r:id="rId6"/>
    <p:sldId id="260" r:id="rId7"/>
    <p:sldId id="304" r:id="rId8"/>
    <p:sldId id="306" r:id="rId9"/>
    <p:sldId id="264" r:id="rId10"/>
    <p:sldId id="268" r:id="rId11"/>
    <p:sldId id="307" r:id="rId12"/>
    <p:sldId id="267" r:id="rId13"/>
    <p:sldId id="272" r:id="rId14"/>
    <p:sldId id="308" r:id="rId15"/>
    <p:sldId id="309" r:id="rId16"/>
    <p:sldId id="274" r:id="rId17"/>
    <p:sldId id="275" r:id="rId18"/>
    <p:sldId id="276" r:id="rId19"/>
    <p:sldId id="277" r:id="rId20"/>
    <p:sldId id="278" r:id="rId21"/>
    <p:sldId id="279" r:id="rId22"/>
    <p:sldId id="280" r:id="rId23"/>
    <p:sldId id="281" r:id="rId24"/>
    <p:sldId id="282" r:id="rId25"/>
    <p:sldId id="283" r:id="rId26"/>
    <p:sldId id="284" r:id="rId27"/>
    <p:sldId id="285" r:id="rId28"/>
    <p:sldId id="286" r:id="rId29"/>
    <p:sldId id="287" r:id="rId30"/>
    <p:sldId id="288" r:id="rId31"/>
    <p:sldId id="289" r:id="rId32"/>
    <p:sldId id="291" r:id="rId33"/>
    <p:sldId id="292" r:id="rId34"/>
    <p:sldId id="293" r:id="rId35"/>
    <p:sldId id="294" r:id="rId36"/>
    <p:sldId id="295" r:id="rId37"/>
    <p:sldId id="296" r:id="rId38"/>
    <p:sldId id="297" r:id="rId39"/>
    <p:sldId id="298" r:id="rId40"/>
    <p:sldId id="302" r:id="rId41"/>
  </p:sldIdLst>
  <p:sldSz cx="9144000" cy="6858000" type="screen4x3"/>
  <p:notesSz cx="6858000" cy="9144000"/>
  <p:custDataLst>
    <p:tags r:id="rId4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CC0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0" d="100"/>
          <a:sy n="80" d="100"/>
        </p:scale>
        <p:origin x="1116"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3B62F17-9E35-4CC6-8EAC-73EDFF3693DD}" type="datetimeFigureOut">
              <a:rPr lang="en-US" smtClean="0"/>
              <a:pPr/>
              <a:t>9/14/2022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B57A05-9CBB-411D-AFBC-B0008CB21890}" type="slidenum">
              <a:rPr lang="en-US" smtClean="0"/>
              <a:pPr/>
              <a:t>‹#›</a:t>
            </a:fld>
            <a:endParaRPr lang="en-US"/>
          </a:p>
        </p:txBody>
      </p:sp>
    </p:spTree>
    <p:extLst>
      <p:ext uri="{BB962C8B-B14F-4D97-AF65-F5344CB8AC3E}">
        <p14:creationId xmlns:p14="http://schemas.microsoft.com/office/powerpoint/2010/main" val="22936559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B57A05-9CBB-411D-AFBC-B0008CB21890}" type="slidenum">
              <a:rPr lang="en-US" smtClean="0"/>
              <a:pPr/>
              <a:t>9</a:t>
            </a:fld>
            <a:endParaRPr lang="en-US"/>
          </a:p>
        </p:txBody>
      </p:sp>
    </p:spTree>
    <p:extLst>
      <p:ext uri="{BB962C8B-B14F-4D97-AF65-F5344CB8AC3E}">
        <p14:creationId xmlns:p14="http://schemas.microsoft.com/office/powerpoint/2010/main" val="14167113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6CA185C-FF43-4934-95CA-A1650E71D9FA}" type="datetimeFigureOut">
              <a:rPr lang="en-US" smtClean="0"/>
              <a:pPr/>
              <a:t>9/14/2022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CD5D77-1EB3-48DE-B191-C378F22A8BC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CA185C-FF43-4934-95CA-A1650E71D9FA}" type="datetimeFigureOut">
              <a:rPr lang="en-US" smtClean="0"/>
              <a:pPr/>
              <a:t>9/14/2022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CD5D77-1EB3-48DE-B191-C378F22A8BC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CA185C-FF43-4934-95CA-A1650E71D9FA}" type="datetimeFigureOut">
              <a:rPr lang="en-US" smtClean="0"/>
              <a:pPr/>
              <a:t>9/14/2022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CD5D77-1EB3-48DE-B191-C378F22A8BC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CA185C-FF43-4934-95CA-A1650E71D9FA}" type="datetimeFigureOut">
              <a:rPr lang="en-US" smtClean="0"/>
              <a:pPr/>
              <a:t>9/14/2022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CD5D77-1EB3-48DE-B191-C378F22A8BC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CA185C-FF43-4934-95CA-A1650E71D9FA}" type="datetimeFigureOut">
              <a:rPr lang="en-US" smtClean="0"/>
              <a:pPr/>
              <a:t>9/14/2022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CD5D77-1EB3-48DE-B191-C378F22A8BC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6CA185C-FF43-4934-95CA-A1650E71D9FA}" type="datetimeFigureOut">
              <a:rPr lang="en-US" smtClean="0"/>
              <a:pPr/>
              <a:t>9/14/2022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CD5D77-1EB3-48DE-B191-C378F22A8BC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6CA185C-FF43-4934-95CA-A1650E71D9FA}" type="datetimeFigureOut">
              <a:rPr lang="en-US" smtClean="0"/>
              <a:pPr/>
              <a:t>9/14/2022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CD5D77-1EB3-48DE-B191-C378F22A8BC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6CA185C-FF43-4934-95CA-A1650E71D9FA}" type="datetimeFigureOut">
              <a:rPr lang="en-US" smtClean="0"/>
              <a:pPr/>
              <a:t>9/14/2022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CD5D77-1EB3-48DE-B191-C378F22A8BC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CA185C-FF43-4934-95CA-A1650E71D9FA}" type="datetimeFigureOut">
              <a:rPr lang="en-US" smtClean="0"/>
              <a:pPr/>
              <a:t>9/14/2022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DCD5D77-1EB3-48DE-B191-C378F22A8BC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6CA185C-FF43-4934-95CA-A1650E71D9FA}" type="datetimeFigureOut">
              <a:rPr lang="en-US" smtClean="0"/>
              <a:pPr/>
              <a:t>9/14/2022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CD5D77-1EB3-48DE-B191-C378F22A8BC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6CA185C-FF43-4934-95CA-A1650E71D9FA}" type="datetimeFigureOut">
              <a:rPr lang="en-US" smtClean="0"/>
              <a:pPr/>
              <a:t>9/14/2022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CD5D77-1EB3-48DE-B191-C378F22A8BC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CA185C-FF43-4934-95CA-A1650E71D9FA}" type="datetimeFigureOut">
              <a:rPr lang="en-US" smtClean="0"/>
              <a:pPr/>
              <a:t>9/14/2022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CD5D77-1EB3-48DE-B191-C378F22A8BC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7" descr="P (17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688" y="0"/>
            <a:ext cx="9144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p:cNvSpPr>
            <a:spLocks noGrp="1" noChangeArrowheads="1"/>
          </p:cNvSpPr>
          <p:nvPr>
            <p:ph type="subTitle" idx="1"/>
          </p:nvPr>
        </p:nvSpPr>
        <p:spPr>
          <a:xfrm>
            <a:off x="647700" y="4101264"/>
            <a:ext cx="7772400" cy="1752600"/>
          </a:xfrm>
        </p:spPr>
        <p:txBody>
          <a:bodyPr>
            <a:normAutofit/>
          </a:bodyPr>
          <a:lstStyle/>
          <a:p>
            <a:pPr eaLnBrk="1" hangingPunct="1"/>
            <a:r>
              <a:rPr lang="en-US" sz="1800" i="1" dirty="0">
                <a:solidFill>
                  <a:srgbClr val="0000CC"/>
                </a:solidFill>
                <a:latin typeface="Times New Roman" pitchFamily="18" charset="0"/>
              </a:rPr>
              <a:t>         </a:t>
            </a:r>
            <a:r>
              <a:rPr lang="en-US" sz="1800" i="1" dirty="0" err="1">
                <a:solidFill>
                  <a:srgbClr val="0000CC"/>
                </a:solidFill>
                <a:latin typeface="Times New Roman" pitchFamily="18" charset="0"/>
              </a:rPr>
              <a:t>Năm</a:t>
            </a:r>
            <a:r>
              <a:rPr lang="en-US" sz="1800" i="1" dirty="0">
                <a:solidFill>
                  <a:srgbClr val="0000CC"/>
                </a:solidFill>
                <a:latin typeface="Times New Roman" pitchFamily="18" charset="0"/>
              </a:rPr>
              <a:t> </a:t>
            </a:r>
            <a:r>
              <a:rPr lang="en-US" sz="1800" i="1" dirty="0" err="1">
                <a:solidFill>
                  <a:srgbClr val="0000CC"/>
                </a:solidFill>
                <a:latin typeface="Times New Roman" pitchFamily="18" charset="0"/>
              </a:rPr>
              <a:t>học</a:t>
            </a:r>
            <a:r>
              <a:rPr lang="en-US" sz="1800" i="1" dirty="0">
                <a:solidFill>
                  <a:srgbClr val="0000CC"/>
                </a:solidFill>
                <a:latin typeface="Times New Roman" pitchFamily="18" charset="0"/>
              </a:rPr>
              <a:t> 2022-2023</a:t>
            </a:r>
          </a:p>
          <a:p>
            <a:pPr eaLnBrk="1" hangingPunct="1"/>
            <a:r>
              <a:rPr lang="en-US" sz="2400" b="1" i="1" dirty="0" err="1">
                <a:solidFill>
                  <a:srgbClr val="FF0000"/>
                </a:solidFill>
                <a:latin typeface="Times New Roman" pitchFamily="18" charset="0"/>
              </a:rPr>
              <a:t>Giáo</a:t>
            </a:r>
            <a:r>
              <a:rPr lang="en-US" sz="2400" b="1" i="1" dirty="0">
                <a:solidFill>
                  <a:srgbClr val="FF0000"/>
                </a:solidFill>
                <a:latin typeface="Times New Roman" pitchFamily="18" charset="0"/>
              </a:rPr>
              <a:t> </a:t>
            </a:r>
            <a:r>
              <a:rPr lang="en-US" sz="2400" b="1" i="1" dirty="0" err="1">
                <a:solidFill>
                  <a:srgbClr val="FF0000"/>
                </a:solidFill>
                <a:latin typeface="Times New Roman" pitchFamily="18" charset="0"/>
              </a:rPr>
              <a:t>viên</a:t>
            </a:r>
            <a:r>
              <a:rPr lang="en-US" sz="2400" b="1" i="1" dirty="0">
                <a:solidFill>
                  <a:srgbClr val="FF0000"/>
                </a:solidFill>
                <a:latin typeface="Times New Roman" pitchFamily="18" charset="0"/>
              </a:rPr>
              <a:t>: Nguyễn </a:t>
            </a:r>
            <a:r>
              <a:rPr lang="en-US" sz="2400" b="1" i="1" dirty="0" err="1">
                <a:solidFill>
                  <a:srgbClr val="FF0000"/>
                </a:solidFill>
                <a:latin typeface="Times New Roman" pitchFamily="18" charset="0"/>
              </a:rPr>
              <a:t>Thị</a:t>
            </a:r>
            <a:r>
              <a:rPr lang="en-US" sz="2400" b="1" i="1" dirty="0">
                <a:solidFill>
                  <a:srgbClr val="FF0000"/>
                </a:solidFill>
                <a:latin typeface="Times New Roman" pitchFamily="18" charset="0"/>
              </a:rPr>
              <a:t> </a:t>
            </a:r>
            <a:r>
              <a:rPr lang="en-US" sz="2400" b="1" i="1" dirty="0" err="1">
                <a:solidFill>
                  <a:srgbClr val="FF0000"/>
                </a:solidFill>
                <a:latin typeface="Times New Roman" pitchFamily="18" charset="0"/>
              </a:rPr>
              <a:t>Thương</a:t>
            </a:r>
            <a:r>
              <a:rPr lang="en-US" sz="2400" b="1" i="1" dirty="0">
                <a:solidFill>
                  <a:srgbClr val="FF0000"/>
                </a:solidFill>
                <a:latin typeface="Times New Roman" pitchFamily="18" charset="0"/>
              </a:rPr>
              <a:t> </a:t>
            </a:r>
            <a:r>
              <a:rPr lang="en-US" sz="2400" b="1" i="1" dirty="0" err="1">
                <a:solidFill>
                  <a:srgbClr val="FF0000"/>
                </a:solidFill>
                <a:latin typeface="Times New Roman" pitchFamily="18" charset="0"/>
              </a:rPr>
              <a:t>Huyền</a:t>
            </a:r>
            <a:endParaRPr lang="en-US" sz="2400" b="1" i="1" dirty="0">
              <a:solidFill>
                <a:srgbClr val="FF0000"/>
              </a:solidFill>
              <a:latin typeface="Times New Roman" pitchFamily="18" charset="0"/>
            </a:endParaRPr>
          </a:p>
        </p:txBody>
      </p:sp>
      <p:sp>
        <p:nvSpPr>
          <p:cNvPr id="2052" name="Text Box 3"/>
          <p:cNvSpPr txBox="1">
            <a:spLocks noChangeArrowheads="1"/>
          </p:cNvSpPr>
          <p:nvPr/>
        </p:nvSpPr>
        <p:spPr bwMode="auto">
          <a:xfrm>
            <a:off x="2491854" y="1371600"/>
            <a:ext cx="4953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spAutoFit/>
          </a:bodyPr>
          <a:lstStyle>
            <a:lvl1pPr eaLnBrk="0" hangingPunct="0">
              <a:defRPr sz="3200">
                <a:solidFill>
                  <a:schemeClr val="tx1"/>
                </a:solidFill>
                <a:latin typeface="Arial" charset="0"/>
                <a:cs typeface="Arial" charset="0"/>
              </a:defRPr>
            </a:lvl1pPr>
            <a:lvl2pPr marL="742950" indent="-285750" eaLnBrk="0" hangingPunct="0">
              <a:defRPr sz="3200">
                <a:solidFill>
                  <a:schemeClr val="tx1"/>
                </a:solidFill>
                <a:latin typeface="Arial" charset="0"/>
                <a:cs typeface="Arial" charset="0"/>
              </a:defRPr>
            </a:lvl2pPr>
            <a:lvl3pPr marL="1143000" indent="-228600" eaLnBrk="0" hangingPunct="0">
              <a:defRPr sz="3200">
                <a:solidFill>
                  <a:schemeClr val="tx1"/>
                </a:solidFill>
                <a:latin typeface="Arial" charset="0"/>
                <a:cs typeface="Arial" charset="0"/>
              </a:defRPr>
            </a:lvl3pPr>
            <a:lvl4pPr marL="1600200" indent="-228600" eaLnBrk="0" hangingPunct="0">
              <a:defRPr sz="3200">
                <a:solidFill>
                  <a:schemeClr val="tx1"/>
                </a:solidFill>
                <a:latin typeface="Arial" charset="0"/>
                <a:cs typeface="Arial" charset="0"/>
              </a:defRPr>
            </a:lvl4pPr>
            <a:lvl5pPr marL="2057400" indent="-228600" eaLnBrk="0" hangingPunct="0">
              <a:defRPr sz="3200">
                <a:solidFill>
                  <a:schemeClr val="tx1"/>
                </a:solidFill>
                <a:latin typeface="Arial" charset="0"/>
                <a:cs typeface="Arial" charset="0"/>
              </a:defRPr>
            </a:lvl5pPr>
            <a:lvl6pPr marL="2514600" indent="-228600" eaLnBrk="0" fontAlgn="base" hangingPunct="0">
              <a:spcBef>
                <a:spcPct val="0"/>
              </a:spcBef>
              <a:spcAft>
                <a:spcPct val="0"/>
              </a:spcAft>
              <a:defRPr sz="3200">
                <a:solidFill>
                  <a:schemeClr val="tx1"/>
                </a:solidFill>
                <a:latin typeface="Arial" charset="0"/>
                <a:cs typeface="Arial" charset="0"/>
              </a:defRPr>
            </a:lvl6pPr>
            <a:lvl7pPr marL="2971800" indent="-228600" eaLnBrk="0" fontAlgn="base" hangingPunct="0">
              <a:spcBef>
                <a:spcPct val="0"/>
              </a:spcBef>
              <a:spcAft>
                <a:spcPct val="0"/>
              </a:spcAft>
              <a:defRPr sz="3200">
                <a:solidFill>
                  <a:schemeClr val="tx1"/>
                </a:solidFill>
                <a:latin typeface="Arial" charset="0"/>
                <a:cs typeface="Arial" charset="0"/>
              </a:defRPr>
            </a:lvl7pPr>
            <a:lvl8pPr marL="3429000" indent="-228600" eaLnBrk="0" fontAlgn="base" hangingPunct="0">
              <a:spcBef>
                <a:spcPct val="0"/>
              </a:spcBef>
              <a:spcAft>
                <a:spcPct val="0"/>
              </a:spcAft>
              <a:defRPr sz="3200">
                <a:solidFill>
                  <a:schemeClr val="tx1"/>
                </a:solidFill>
                <a:latin typeface="Arial" charset="0"/>
                <a:cs typeface="Arial" charset="0"/>
              </a:defRPr>
            </a:lvl8pPr>
            <a:lvl9pPr marL="3886200" indent="-228600" eaLnBrk="0" fontAlgn="base" hangingPunct="0">
              <a:spcBef>
                <a:spcPct val="0"/>
              </a:spcBef>
              <a:spcAft>
                <a:spcPct val="0"/>
              </a:spcAft>
              <a:defRPr sz="3200">
                <a:solidFill>
                  <a:schemeClr val="tx1"/>
                </a:solidFill>
                <a:latin typeface="Arial" charset="0"/>
                <a:cs typeface="Arial" charset="0"/>
              </a:defRPr>
            </a:lvl9pPr>
          </a:lstStyle>
          <a:p>
            <a:pPr algn="ctr" eaLnBrk="1" hangingPunct="1">
              <a:spcBef>
                <a:spcPct val="50000"/>
              </a:spcBef>
            </a:pPr>
            <a:r>
              <a:rPr lang="en-US" sz="2400" b="1" u="sng" dirty="0">
                <a:solidFill>
                  <a:srgbClr val="0000CC"/>
                </a:solidFill>
                <a:latin typeface="Times New Roman" pitchFamily="18" charset="0"/>
              </a:rPr>
              <a:t>TRƯỜNG THCS VĂN KHÊ</a:t>
            </a:r>
          </a:p>
        </p:txBody>
      </p:sp>
      <p:sp>
        <p:nvSpPr>
          <p:cNvPr id="2053" name="Text Box 4"/>
          <p:cNvSpPr txBox="1">
            <a:spLocks noChangeArrowheads="1"/>
          </p:cNvSpPr>
          <p:nvPr/>
        </p:nvSpPr>
        <p:spPr bwMode="auto">
          <a:xfrm>
            <a:off x="2514600" y="3352800"/>
            <a:ext cx="46482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spAutoFit/>
          </a:bodyPr>
          <a:lstStyle>
            <a:lvl1pPr eaLnBrk="0" hangingPunct="0">
              <a:defRPr sz="3200">
                <a:solidFill>
                  <a:schemeClr val="tx1"/>
                </a:solidFill>
                <a:latin typeface="Arial" charset="0"/>
                <a:cs typeface="Arial" charset="0"/>
              </a:defRPr>
            </a:lvl1pPr>
            <a:lvl2pPr marL="742950" indent="-285750" eaLnBrk="0" hangingPunct="0">
              <a:defRPr sz="3200">
                <a:solidFill>
                  <a:schemeClr val="tx1"/>
                </a:solidFill>
                <a:latin typeface="Arial" charset="0"/>
                <a:cs typeface="Arial" charset="0"/>
              </a:defRPr>
            </a:lvl2pPr>
            <a:lvl3pPr marL="1143000" indent="-228600" eaLnBrk="0" hangingPunct="0">
              <a:defRPr sz="3200">
                <a:solidFill>
                  <a:schemeClr val="tx1"/>
                </a:solidFill>
                <a:latin typeface="Arial" charset="0"/>
                <a:cs typeface="Arial" charset="0"/>
              </a:defRPr>
            </a:lvl3pPr>
            <a:lvl4pPr marL="1600200" indent="-228600" eaLnBrk="0" hangingPunct="0">
              <a:defRPr sz="3200">
                <a:solidFill>
                  <a:schemeClr val="tx1"/>
                </a:solidFill>
                <a:latin typeface="Arial" charset="0"/>
                <a:cs typeface="Arial" charset="0"/>
              </a:defRPr>
            </a:lvl4pPr>
            <a:lvl5pPr marL="2057400" indent="-228600" eaLnBrk="0" hangingPunct="0">
              <a:defRPr sz="3200">
                <a:solidFill>
                  <a:schemeClr val="tx1"/>
                </a:solidFill>
                <a:latin typeface="Arial" charset="0"/>
                <a:cs typeface="Arial" charset="0"/>
              </a:defRPr>
            </a:lvl5pPr>
            <a:lvl6pPr marL="2514600" indent="-228600" eaLnBrk="0" fontAlgn="base" hangingPunct="0">
              <a:spcBef>
                <a:spcPct val="0"/>
              </a:spcBef>
              <a:spcAft>
                <a:spcPct val="0"/>
              </a:spcAft>
              <a:defRPr sz="3200">
                <a:solidFill>
                  <a:schemeClr val="tx1"/>
                </a:solidFill>
                <a:latin typeface="Arial" charset="0"/>
                <a:cs typeface="Arial" charset="0"/>
              </a:defRPr>
            </a:lvl6pPr>
            <a:lvl7pPr marL="2971800" indent="-228600" eaLnBrk="0" fontAlgn="base" hangingPunct="0">
              <a:spcBef>
                <a:spcPct val="0"/>
              </a:spcBef>
              <a:spcAft>
                <a:spcPct val="0"/>
              </a:spcAft>
              <a:defRPr sz="3200">
                <a:solidFill>
                  <a:schemeClr val="tx1"/>
                </a:solidFill>
                <a:latin typeface="Arial" charset="0"/>
                <a:cs typeface="Arial" charset="0"/>
              </a:defRPr>
            </a:lvl7pPr>
            <a:lvl8pPr marL="3429000" indent="-228600" eaLnBrk="0" fontAlgn="base" hangingPunct="0">
              <a:spcBef>
                <a:spcPct val="0"/>
              </a:spcBef>
              <a:spcAft>
                <a:spcPct val="0"/>
              </a:spcAft>
              <a:defRPr sz="3200">
                <a:solidFill>
                  <a:schemeClr val="tx1"/>
                </a:solidFill>
                <a:latin typeface="Arial" charset="0"/>
                <a:cs typeface="Arial" charset="0"/>
              </a:defRPr>
            </a:lvl8pPr>
            <a:lvl9pPr marL="3886200" indent="-228600" eaLnBrk="0" fontAlgn="base" hangingPunct="0">
              <a:spcBef>
                <a:spcPct val="0"/>
              </a:spcBef>
              <a:spcAft>
                <a:spcPct val="0"/>
              </a:spcAft>
              <a:defRPr sz="3200">
                <a:solidFill>
                  <a:schemeClr val="tx1"/>
                </a:solidFill>
                <a:latin typeface="Arial" charset="0"/>
                <a:cs typeface="Arial" charset="0"/>
              </a:defRPr>
            </a:lvl9pPr>
          </a:lstStyle>
          <a:p>
            <a:pPr algn="ctr" eaLnBrk="1" hangingPunct="1">
              <a:spcBef>
                <a:spcPct val="50000"/>
              </a:spcBef>
            </a:pPr>
            <a:r>
              <a:rPr lang="en-US" b="1">
                <a:solidFill>
                  <a:srgbClr val="660033"/>
                </a:solidFill>
                <a:latin typeface="Times New Roman" pitchFamily="18" charset="0"/>
              </a:rPr>
              <a:t>MÔN NGỮ VĂN LỚP 9</a:t>
            </a:r>
          </a:p>
        </p:txBody>
      </p:sp>
      <p:sp>
        <p:nvSpPr>
          <p:cNvPr id="50181" name="WordArt 5"/>
          <p:cNvSpPr>
            <a:spLocks noChangeArrowheads="1" noChangeShapeType="1" noTextEdit="1"/>
          </p:cNvSpPr>
          <p:nvPr/>
        </p:nvSpPr>
        <p:spPr bwMode="auto">
          <a:xfrm>
            <a:off x="1371600" y="1981200"/>
            <a:ext cx="6324600" cy="1219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CanDown">
              <a:avLst>
                <a:gd name="adj" fmla="val 0"/>
              </a:avLst>
            </a:prstTxWarp>
          </a:bodyPr>
          <a:lstStyle/>
          <a:p>
            <a:pPr algn="ctr"/>
            <a:r>
              <a:rPr lang="en-US" sz="3600" kern="10">
                <a:solidFill>
                  <a:srgbClr val="FF0000"/>
                </a:solidFill>
                <a:latin typeface="Times New Roman"/>
                <a:cs typeface="Times New Roman"/>
              </a:rPr>
              <a:t>NHIỆT LIỆT CHÀO MỪNG CÁC EM HỌC SINH </a:t>
            </a:r>
          </a:p>
        </p:txBody>
      </p:sp>
      <p:pic>
        <p:nvPicPr>
          <p:cNvPr id="2055" name="Picture 6" descr="Copy of blumen-pflanzen042[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04800" y="5181600"/>
            <a:ext cx="14287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933426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fill="hold" grpId="0" nodeType="withEffect">
                                  <p:stCondLst>
                                    <p:cond delay="0"/>
                                  </p:stCondLst>
                                  <p:childTnLst>
                                    <p:animClr clrSpc="rgb" dir="cw">
                                      <p:cBhvr>
                                        <p:cTn id="6" dur="2000" fill="hold"/>
                                        <p:tgtEl>
                                          <p:spTgt spid="50181"/>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5" name="Picture 7" descr="Trong bãi rác"/>
          <p:cNvPicPr>
            <a:picLocks noChangeAspect="1" noChangeArrowheads="1"/>
          </p:cNvPicPr>
          <p:nvPr/>
        </p:nvPicPr>
        <p:blipFill>
          <a:blip r:embed="rId2"/>
          <a:srcRect/>
          <a:stretch>
            <a:fillRect/>
          </a:stretch>
        </p:blipFill>
        <p:spPr bwMode="auto">
          <a:xfrm>
            <a:off x="609600" y="598255"/>
            <a:ext cx="3597322" cy="2602145"/>
          </a:xfrm>
          <a:prstGeom prst="rect">
            <a:avLst/>
          </a:prstGeom>
          <a:noFill/>
        </p:spPr>
      </p:pic>
      <p:sp>
        <p:nvSpPr>
          <p:cNvPr id="5" name="TextBox 4">
            <a:extLst>
              <a:ext uri="{FF2B5EF4-FFF2-40B4-BE49-F238E27FC236}">
                <a16:creationId xmlns:a16="http://schemas.microsoft.com/office/drawing/2014/main" id="{2B11E6D0-BC59-4EB7-B18E-C806E6DF89BC}"/>
              </a:ext>
            </a:extLst>
          </p:cNvPr>
          <p:cNvSpPr txBox="1"/>
          <p:nvPr/>
        </p:nvSpPr>
        <p:spPr>
          <a:xfrm>
            <a:off x="190500" y="75035"/>
            <a:ext cx="8534400" cy="523220"/>
          </a:xfrm>
          <a:prstGeom prst="rect">
            <a:avLst/>
          </a:prstGeom>
          <a:noFill/>
        </p:spPr>
        <p:txBody>
          <a:bodyPr wrap="square" rtlCol="0">
            <a:spAutoFit/>
          </a:bodyPr>
          <a:lstStyle/>
          <a:p>
            <a:r>
              <a:rPr lang="en-US" sz="2800" dirty="0">
                <a:solidFill>
                  <a:srgbClr val="FF0000"/>
                </a:solidFill>
              </a:rPr>
              <a:t>Quan </a:t>
            </a:r>
            <a:r>
              <a:rPr lang="en-US" sz="2800" dirty="0" err="1">
                <a:solidFill>
                  <a:srgbClr val="FF0000"/>
                </a:solidFill>
              </a:rPr>
              <a:t>sát</a:t>
            </a:r>
            <a:r>
              <a:rPr lang="en-US" sz="2800" dirty="0">
                <a:solidFill>
                  <a:srgbClr val="FF0000"/>
                </a:solidFill>
              </a:rPr>
              <a:t> </a:t>
            </a:r>
            <a:r>
              <a:rPr lang="en-US" sz="2800" dirty="0" err="1">
                <a:solidFill>
                  <a:srgbClr val="FF0000"/>
                </a:solidFill>
              </a:rPr>
              <a:t>các</a:t>
            </a:r>
            <a:r>
              <a:rPr lang="en-US" sz="2800" dirty="0">
                <a:solidFill>
                  <a:srgbClr val="FF0000"/>
                </a:solidFill>
              </a:rPr>
              <a:t> </a:t>
            </a:r>
            <a:r>
              <a:rPr lang="en-US" sz="2800" dirty="0" err="1">
                <a:solidFill>
                  <a:srgbClr val="FF0000"/>
                </a:solidFill>
              </a:rPr>
              <a:t>hình</a:t>
            </a:r>
            <a:r>
              <a:rPr lang="en-US" sz="2800" dirty="0">
                <a:solidFill>
                  <a:srgbClr val="FF0000"/>
                </a:solidFill>
              </a:rPr>
              <a:t> </a:t>
            </a:r>
            <a:r>
              <a:rPr lang="en-US" sz="2800" dirty="0" err="1">
                <a:solidFill>
                  <a:srgbClr val="FF0000"/>
                </a:solidFill>
              </a:rPr>
              <a:t>sau</a:t>
            </a:r>
            <a:r>
              <a:rPr lang="en-US" sz="2800" dirty="0">
                <a:solidFill>
                  <a:srgbClr val="FF0000"/>
                </a:solidFill>
              </a:rPr>
              <a:t>: </a:t>
            </a:r>
          </a:p>
        </p:txBody>
      </p:sp>
      <p:pic>
        <p:nvPicPr>
          <p:cNvPr id="7" name="Picture 7" descr="Khủng haỏng KT">
            <a:extLst>
              <a:ext uri="{FF2B5EF4-FFF2-40B4-BE49-F238E27FC236}">
                <a16:creationId xmlns:a16="http://schemas.microsoft.com/office/drawing/2014/main" id="{6CA82AB7-9330-4B56-B9E8-18927B2D4023}"/>
              </a:ext>
            </a:extLst>
          </p:cNvPr>
          <p:cNvPicPr>
            <a:picLocks noChangeAspect="1" noChangeArrowheads="1"/>
          </p:cNvPicPr>
          <p:nvPr/>
        </p:nvPicPr>
        <p:blipFill>
          <a:blip r:embed="rId3"/>
          <a:srcRect/>
          <a:stretch>
            <a:fillRect/>
          </a:stretch>
        </p:blipFill>
        <p:spPr bwMode="auto">
          <a:xfrm>
            <a:off x="4980010" y="533997"/>
            <a:ext cx="3859189" cy="2666403"/>
          </a:xfrm>
          <a:prstGeom prst="rect">
            <a:avLst/>
          </a:prstGeom>
          <a:noFill/>
        </p:spPr>
      </p:pic>
      <p:pic>
        <p:nvPicPr>
          <p:cNvPr id="2050" name="Picture 2" descr="Trẻ em tị nạn vô gia cư đối mặt với bạo lực và lạm dụng tình dục">
            <a:extLst>
              <a:ext uri="{FF2B5EF4-FFF2-40B4-BE49-F238E27FC236}">
                <a16:creationId xmlns:a16="http://schemas.microsoft.com/office/drawing/2014/main" id="{D74A8498-37E7-4F43-A77D-6FF40AE52F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511" y="3469185"/>
            <a:ext cx="3608411" cy="232201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iải quyết vấn đề lao động trẻ em và trẻ em lang thang trong Chiến lược">
            <a:extLst>
              <a:ext uri="{FF2B5EF4-FFF2-40B4-BE49-F238E27FC236}">
                <a16:creationId xmlns:a16="http://schemas.microsoft.com/office/drawing/2014/main" id="{440AC5CA-1560-40A3-A6B5-7D045C199E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5266" y="3429000"/>
            <a:ext cx="3859189" cy="23622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F1F624F-739E-4ED5-9F83-01FD45DE6B58}"/>
              </a:ext>
            </a:extLst>
          </p:cNvPr>
          <p:cNvSpPr txBox="1"/>
          <p:nvPr/>
        </p:nvSpPr>
        <p:spPr>
          <a:xfrm>
            <a:off x="673288" y="6059985"/>
            <a:ext cx="8683955" cy="707886"/>
          </a:xfrm>
          <a:prstGeom prst="rect">
            <a:avLst/>
          </a:prstGeom>
          <a:noFill/>
        </p:spPr>
        <p:txBody>
          <a:bodyPr wrap="square" rtlCol="0">
            <a:spAutoFit/>
          </a:bodyPr>
          <a:lstStyle/>
          <a:p>
            <a:r>
              <a:rPr lang="en-US" sz="2000" b="1" dirty="0" err="1">
                <a:solidFill>
                  <a:srgbClr val="FF0000"/>
                </a:solidFill>
                <a:latin typeface="Times New Roman" pitchFamily="18" charset="0"/>
                <a:cs typeface="Times New Roman" pitchFamily="18" charset="0"/>
                <a:sym typeface="Wingdings" pitchFamily="2" charset="2"/>
              </a:rPr>
              <a:t>Nạn</a:t>
            </a:r>
            <a:r>
              <a:rPr lang="en-US" sz="2000" b="1" dirty="0">
                <a:solidFill>
                  <a:srgbClr val="FF0000"/>
                </a:solidFill>
                <a:latin typeface="Times New Roman" pitchFamily="18" charset="0"/>
                <a:cs typeface="Times New Roman" pitchFamily="18" charset="0"/>
                <a:sym typeface="Wingdings" pitchFamily="2" charset="2"/>
              </a:rPr>
              <a:t> </a:t>
            </a:r>
            <a:r>
              <a:rPr lang="en-US" sz="2000" b="1" dirty="0" err="1">
                <a:solidFill>
                  <a:srgbClr val="FF0000"/>
                </a:solidFill>
                <a:latin typeface="Times New Roman" pitchFamily="18" charset="0"/>
                <a:cs typeface="Times New Roman" pitchFamily="18" charset="0"/>
                <a:sym typeface="Wingdings" pitchFamily="2" charset="2"/>
              </a:rPr>
              <a:t>nhân</a:t>
            </a:r>
            <a:r>
              <a:rPr lang="en-US" sz="2000" b="1" dirty="0">
                <a:solidFill>
                  <a:srgbClr val="FF0000"/>
                </a:solidFill>
                <a:latin typeface="Times New Roman" pitchFamily="18" charset="0"/>
                <a:cs typeface="Times New Roman" pitchFamily="18" charset="0"/>
                <a:sym typeface="Wingdings" pitchFamily="2" charset="2"/>
              </a:rPr>
              <a:t> </a:t>
            </a:r>
            <a:r>
              <a:rPr lang="en-US" sz="2000" b="1" dirty="0" err="1">
                <a:solidFill>
                  <a:srgbClr val="FF0000"/>
                </a:solidFill>
                <a:latin typeface="Times New Roman" pitchFamily="18" charset="0"/>
                <a:cs typeface="Times New Roman" pitchFamily="18" charset="0"/>
                <a:sym typeface="Wingdings" pitchFamily="2" charset="2"/>
              </a:rPr>
              <a:t>của</a:t>
            </a:r>
            <a:r>
              <a:rPr lang="en-US" sz="2000" b="1" dirty="0">
                <a:solidFill>
                  <a:srgbClr val="FF0000"/>
                </a:solidFill>
                <a:latin typeface="Times New Roman" pitchFamily="18" charset="0"/>
                <a:cs typeface="Times New Roman" pitchFamily="18" charset="0"/>
                <a:sym typeface="Wingdings" pitchFamily="2" charset="2"/>
              </a:rPr>
              <a:t> </a:t>
            </a:r>
            <a:r>
              <a:rPr lang="en-US" sz="2000" b="1" dirty="0" err="1">
                <a:solidFill>
                  <a:srgbClr val="FF0000"/>
                </a:solidFill>
                <a:latin typeface="Times New Roman" pitchFamily="18" charset="0"/>
                <a:cs typeface="Times New Roman" pitchFamily="18" charset="0"/>
                <a:sym typeface="Wingdings" pitchFamily="2" charset="2"/>
              </a:rPr>
              <a:t>đói</a:t>
            </a:r>
            <a:r>
              <a:rPr lang="en-US" sz="2000" b="1" dirty="0">
                <a:solidFill>
                  <a:srgbClr val="FF0000"/>
                </a:solidFill>
                <a:latin typeface="Times New Roman" pitchFamily="18" charset="0"/>
                <a:cs typeface="Times New Roman" pitchFamily="18" charset="0"/>
                <a:sym typeface="Wingdings" pitchFamily="2" charset="2"/>
              </a:rPr>
              <a:t> </a:t>
            </a:r>
            <a:r>
              <a:rPr lang="en-US" sz="2000" b="1" dirty="0" err="1">
                <a:solidFill>
                  <a:srgbClr val="FF0000"/>
                </a:solidFill>
                <a:latin typeface="Times New Roman" pitchFamily="18" charset="0"/>
                <a:cs typeface="Times New Roman" pitchFamily="18" charset="0"/>
                <a:sym typeface="Wingdings" pitchFamily="2" charset="2"/>
              </a:rPr>
              <a:t>nghèo</a:t>
            </a:r>
            <a:r>
              <a:rPr lang="en-US" sz="2000" b="1" dirty="0">
                <a:solidFill>
                  <a:srgbClr val="FF0000"/>
                </a:solidFill>
                <a:latin typeface="Times New Roman" pitchFamily="18" charset="0"/>
                <a:cs typeface="Times New Roman" pitchFamily="18" charset="0"/>
                <a:sym typeface="Wingdings" pitchFamily="2" charset="2"/>
              </a:rPr>
              <a:t>, </a:t>
            </a:r>
            <a:r>
              <a:rPr lang="en-US" sz="2000" b="1" dirty="0" err="1">
                <a:solidFill>
                  <a:srgbClr val="FF0000"/>
                </a:solidFill>
                <a:latin typeface="Times New Roman" pitchFamily="18" charset="0"/>
                <a:cs typeface="Times New Roman" pitchFamily="18" charset="0"/>
                <a:sym typeface="Wingdings" pitchFamily="2" charset="2"/>
              </a:rPr>
              <a:t>khủng</a:t>
            </a:r>
            <a:r>
              <a:rPr lang="en-US" sz="2000" b="1" dirty="0">
                <a:solidFill>
                  <a:srgbClr val="FF0000"/>
                </a:solidFill>
                <a:latin typeface="Times New Roman" pitchFamily="18" charset="0"/>
                <a:cs typeface="Times New Roman" pitchFamily="18" charset="0"/>
                <a:sym typeface="Wingdings" pitchFamily="2" charset="2"/>
              </a:rPr>
              <a:t> </a:t>
            </a:r>
            <a:r>
              <a:rPr lang="en-US" sz="2000" b="1" dirty="0" err="1">
                <a:solidFill>
                  <a:srgbClr val="FF0000"/>
                </a:solidFill>
                <a:latin typeface="Times New Roman" pitchFamily="18" charset="0"/>
                <a:cs typeface="Times New Roman" pitchFamily="18" charset="0"/>
                <a:sym typeface="Wingdings" pitchFamily="2" charset="2"/>
              </a:rPr>
              <a:t>hoảng</a:t>
            </a:r>
            <a:r>
              <a:rPr lang="en-US" sz="2000" b="1" dirty="0">
                <a:solidFill>
                  <a:srgbClr val="FF0000"/>
                </a:solidFill>
                <a:latin typeface="Times New Roman" pitchFamily="18" charset="0"/>
                <a:cs typeface="Times New Roman" pitchFamily="18" charset="0"/>
                <a:sym typeface="Wingdings" pitchFamily="2" charset="2"/>
              </a:rPr>
              <a:t> </a:t>
            </a:r>
            <a:r>
              <a:rPr lang="en-US" sz="2000" b="1" dirty="0" err="1">
                <a:solidFill>
                  <a:srgbClr val="FF0000"/>
                </a:solidFill>
                <a:latin typeface="Times New Roman" pitchFamily="18" charset="0"/>
                <a:cs typeface="Times New Roman" pitchFamily="18" charset="0"/>
                <a:sym typeface="Wingdings" pitchFamily="2" charset="2"/>
              </a:rPr>
              <a:t>kinh</a:t>
            </a:r>
            <a:r>
              <a:rPr lang="en-US" sz="2000" b="1" dirty="0">
                <a:solidFill>
                  <a:srgbClr val="FF0000"/>
                </a:solidFill>
                <a:latin typeface="Times New Roman" pitchFamily="18" charset="0"/>
                <a:cs typeface="Times New Roman" pitchFamily="18" charset="0"/>
                <a:sym typeface="Wingdings" pitchFamily="2" charset="2"/>
              </a:rPr>
              <a:t> </a:t>
            </a:r>
            <a:r>
              <a:rPr lang="en-US" sz="2000" b="1" dirty="0" err="1">
                <a:solidFill>
                  <a:srgbClr val="FF0000"/>
                </a:solidFill>
                <a:latin typeface="Times New Roman" pitchFamily="18" charset="0"/>
                <a:cs typeface="Times New Roman" pitchFamily="18" charset="0"/>
                <a:sym typeface="Wingdings" pitchFamily="2" charset="2"/>
              </a:rPr>
              <a:t>tế</a:t>
            </a:r>
            <a:r>
              <a:rPr lang="en-US" sz="2000" b="1" dirty="0">
                <a:solidFill>
                  <a:srgbClr val="FF0000"/>
                </a:solidFill>
                <a:latin typeface="Times New Roman" pitchFamily="18" charset="0"/>
                <a:cs typeface="Times New Roman" pitchFamily="18" charset="0"/>
                <a:sym typeface="Wingdings" pitchFamily="2" charset="2"/>
              </a:rPr>
              <a:t>, </a:t>
            </a:r>
            <a:r>
              <a:rPr lang="en-US" sz="2000" b="1" dirty="0" err="1">
                <a:solidFill>
                  <a:srgbClr val="FF0000"/>
                </a:solidFill>
                <a:latin typeface="Times New Roman" pitchFamily="18" charset="0"/>
                <a:cs typeface="Times New Roman" pitchFamily="18" charset="0"/>
                <a:sym typeface="Wingdings" pitchFamily="2" charset="2"/>
              </a:rPr>
              <a:t>vô</a:t>
            </a:r>
            <a:r>
              <a:rPr lang="en-US" sz="2000" b="1" dirty="0">
                <a:solidFill>
                  <a:srgbClr val="FF0000"/>
                </a:solidFill>
                <a:latin typeface="Times New Roman" pitchFamily="18" charset="0"/>
                <a:cs typeface="Times New Roman" pitchFamily="18" charset="0"/>
                <a:sym typeface="Wingdings" pitchFamily="2" charset="2"/>
              </a:rPr>
              <a:t> </a:t>
            </a:r>
            <a:r>
              <a:rPr lang="en-US" sz="2000" b="1" dirty="0" err="1">
                <a:solidFill>
                  <a:srgbClr val="FF0000"/>
                </a:solidFill>
                <a:latin typeface="Times New Roman" pitchFamily="18" charset="0"/>
                <a:cs typeface="Times New Roman" pitchFamily="18" charset="0"/>
                <a:sym typeface="Wingdings" pitchFamily="2" charset="2"/>
              </a:rPr>
              <a:t>gia</a:t>
            </a:r>
            <a:r>
              <a:rPr lang="en-US" sz="2000" b="1" dirty="0">
                <a:solidFill>
                  <a:srgbClr val="FF0000"/>
                </a:solidFill>
                <a:latin typeface="Times New Roman" pitchFamily="18" charset="0"/>
                <a:cs typeface="Times New Roman" pitchFamily="18" charset="0"/>
                <a:sym typeface="Wingdings" pitchFamily="2" charset="2"/>
              </a:rPr>
              <a:t> </a:t>
            </a:r>
            <a:r>
              <a:rPr lang="en-US" sz="2000" b="1" dirty="0" err="1">
                <a:solidFill>
                  <a:srgbClr val="FF0000"/>
                </a:solidFill>
                <a:latin typeface="Times New Roman" pitchFamily="18" charset="0"/>
                <a:cs typeface="Times New Roman" pitchFamily="18" charset="0"/>
                <a:sym typeface="Wingdings" pitchFamily="2" charset="2"/>
              </a:rPr>
              <a:t>cư</a:t>
            </a:r>
            <a:r>
              <a:rPr lang="en-US" sz="2000" b="1" dirty="0">
                <a:solidFill>
                  <a:srgbClr val="FF0000"/>
                </a:solidFill>
                <a:latin typeface="Times New Roman" pitchFamily="18" charset="0"/>
                <a:cs typeface="Times New Roman" pitchFamily="18" charset="0"/>
                <a:sym typeface="Wingdings" pitchFamily="2" charset="2"/>
              </a:rPr>
              <a:t>, </a:t>
            </a:r>
            <a:r>
              <a:rPr lang="en-US" sz="2000" b="1" dirty="0" err="1">
                <a:solidFill>
                  <a:srgbClr val="FF0000"/>
                </a:solidFill>
                <a:latin typeface="Times New Roman" pitchFamily="18" charset="0"/>
                <a:cs typeface="Times New Roman" pitchFamily="18" charset="0"/>
                <a:sym typeface="Wingdings" pitchFamily="2" charset="2"/>
              </a:rPr>
              <a:t>dịch</a:t>
            </a:r>
            <a:r>
              <a:rPr lang="en-US" sz="2000" b="1" dirty="0">
                <a:solidFill>
                  <a:srgbClr val="FF0000"/>
                </a:solidFill>
                <a:latin typeface="Times New Roman" pitchFamily="18" charset="0"/>
                <a:cs typeface="Times New Roman" pitchFamily="18" charset="0"/>
                <a:sym typeface="Wingdings" pitchFamily="2" charset="2"/>
              </a:rPr>
              <a:t> </a:t>
            </a:r>
            <a:r>
              <a:rPr lang="en-US" sz="2000" b="1" dirty="0" err="1">
                <a:solidFill>
                  <a:srgbClr val="FF0000"/>
                </a:solidFill>
                <a:latin typeface="Times New Roman" pitchFamily="18" charset="0"/>
                <a:cs typeface="Times New Roman" pitchFamily="18" charset="0"/>
                <a:sym typeface="Wingdings" pitchFamily="2" charset="2"/>
              </a:rPr>
              <a:t>bệnh</a:t>
            </a:r>
            <a:r>
              <a:rPr lang="en-US" sz="2000" b="1" dirty="0">
                <a:solidFill>
                  <a:srgbClr val="FF0000"/>
                </a:solidFill>
                <a:latin typeface="Times New Roman" pitchFamily="18" charset="0"/>
                <a:cs typeface="Times New Roman" pitchFamily="18" charset="0"/>
                <a:sym typeface="Wingdings" pitchFamily="2" charset="2"/>
              </a:rPr>
              <a:t>,…</a:t>
            </a:r>
          </a:p>
          <a:p>
            <a:endParaRPr lang="en-US" sz="20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2535"/>
                                        </p:tgtEl>
                                        <p:attrNameLst>
                                          <p:attrName>style.visibility</p:attrName>
                                        </p:attrNameLst>
                                      </p:cBhvr>
                                      <p:to>
                                        <p:strVal val="visible"/>
                                      </p:to>
                                    </p:set>
                                    <p:anim calcmode="lin" valueType="num">
                                      <p:cBhvr additive="base">
                                        <p:cTn id="12" dur="500" fill="hold"/>
                                        <p:tgtEl>
                                          <p:spTgt spid="22535"/>
                                        </p:tgtEl>
                                        <p:attrNameLst>
                                          <p:attrName>ppt_x</p:attrName>
                                        </p:attrNameLst>
                                      </p:cBhvr>
                                      <p:tavLst>
                                        <p:tav tm="0">
                                          <p:val>
                                            <p:strVal val="#ppt_x"/>
                                          </p:val>
                                        </p:tav>
                                        <p:tav tm="100000">
                                          <p:val>
                                            <p:strVal val="#ppt_x"/>
                                          </p:val>
                                        </p:tav>
                                      </p:tavLst>
                                    </p:anim>
                                    <p:anim calcmode="lin" valueType="num">
                                      <p:cBhvr additive="base">
                                        <p:cTn id="13" dur="500" fill="hold"/>
                                        <p:tgtEl>
                                          <p:spTgt spid="2253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050"/>
                                        </p:tgtEl>
                                        <p:attrNameLst>
                                          <p:attrName>style.visibility</p:attrName>
                                        </p:attrNameLst>
                                      </p:cBhvr>
                                      <p:to>
                                        <p:strVal val="visible"/>
                                      </p:to>
                                    </p:set>
                                    <p:anim calcmode="lin" valueType="num">
                                      <p:cBhvr additive="base">
                                        <p:cTn id="22" dur="500" fill="hold"/>
                                        <p:tgtEl>
                                          <p:spTgt spid="2050"/>
                                        </p:tgtEl>
                                        <p:attrNameLst>
                                          <p:attrName>ppt_x</p:attrName>
                                        </p:attrNameLst>
                                      </p:cBhvr>
                                      <p:tavLst>
                                        <p:tav tm="0">
                                          <p:val>
                                            <p:strVal val="#ppt_x"/>
                                          </p:val>
                                        </p:tav>
                                        <p:tav tm="100000">
                                          <p:val>
                                            <p:strVal val="#ppt_x"/>
                                          </p:val>
                                        </p:tav>
                                      </p:tavLst>
                                    </p:anim>
                                    <p:anim calcmode="lin" valueType="num">
                                      <p:cBhvr additive="base">
                                        <p:cTn id="23"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2052"/>
                                        </p:tgtEl>
                                        <p:attrNameLst>
                                          <p:attrName>style.visibility</p:attrName>
                                        </p:attrNameLst>
                                      </p:cBhvr>
                                      <p:to>
                                        <p:strVal val="visible"/>
                                      </p:to>
                                    </p:set>
                                    <p:animEffect transition="in" filter="circle(in)">
                                      <p:cBhvr>
                                        <p:cTn id="28" dur="2000"/>
                                        <p:tgtEl>
                                          <p:spTgt spid="2052"/>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hêm hai trẻ em nhập viện vì bệnh sốt rét tại TP Hồ Chí Minh | Y tế |  Vietnam+ (VietnamPlus)">
            <a:extLst>
              <a:ext uri="{FF2B5EF4-FFF2-40B4-BE49-F238E27FC236}">
                <a16:creationId xmlns:a16="http://schemas.microsoft.com/office/drawing/2014/main" id="{62935BF8-1DCA-486A-A33C-AD84BEEAE1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838199"/>
            <a:ext cx="3067050" cy="223837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Bệnh ung thư ở trẻ nhỏ: Đau lòng hình ảnh bé gái 5 tuổi dỗ dành em trai 4  tuổi bị ung thư máu">
            <a:extLst>
              <a:ext uri="{FF2B5EF4-FFF2-40B4-BE49-F238E27FC236}">
                <a16:creationId xmlns:a16="http://schemas.microsoft.com/office/drawing/2014/main" id="{C23CE030-ABA5-4F9A-BF1A-A742A32D95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0342" y="761998"/>
            <a:ext cx="3153699" cy="239077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ội chứng Đao (Down)">
            <a:extLst>
              <a:ext uri="{FF2B5EF4-FFF2-40B4-BE49-F238E27FC236}">
                <a16:creationId xmlns:a16="http://schemas.microsoft.com/office/drawing/2014/main" id="{8CC281B6-A0C6-440C-A3D4-4D73F83109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0342" y="3307308"/>
            <a:ext cx="3067050" cy="25908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Nghĩ mình sẽ chết, cô gái trẻ bị lở loét khắp người đem tiền chữa bệnh đi  xây cầu cho người nghèo, giờ phải sống lay lắt qua ngày">
            <a:extLst>
              <a:ext uri="{FF2B5EF4-FFF2-40B4-BE49-F238E27FC236}">
                <a16:creationId xmlns:a16="http://schemas.microsoft.com/office/drawing/2014/main" id="{40F67ECF-CBD8-4233-95EE-38E0E4899F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47731" y="3276601"/>
            <a:ext cx="3067050" cy="262150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317D280-51EB-4339-9C39-36007104DF7B}"/>
              </a:ext>
            </a:extLst>
          </p:cNvPr>
          <p:cNvSpPr txBox="1"/>
          <p:nvPr/>
        </p:nvSpPr>
        <p:spPr>
          <a:xfrm>
            <a:off x="190500" y="75035"/>
            <a:ext cx="8534400" cy="523220"/>
          </a:xfrm>
          <a:prstGeom prst="rect">
            <a:avLst/>
          </a:prstGeom>
          <a:noFill/>
        </p:spPr>
        <p:txBody>
          <a:bodyPr wrap="square" rtlCol="0">
            <a:spAutoFit/>
          </a:bodyPr>
          <a:lstStyle/>
          <a:p>
            <a:r>
              <a:rPr lang="en-US" sz="2800" dirty="0">
                <a:solidFill>
                  <a:srgbClr val="FF0000"/>
                </a:solidFill>
              </a:rPr>
              <a:t>Quan </a:t>
            </a:r>
            <a:r>
              <a:rPr lang="en-US" sz="2800" dirty="0" err="1">
                <a:solidFill>
                  <a:srgbClr val="FF0000"/>
                </a:solidFill>
              </a:rPr>
              <a:t>sát</a:t>
            </a:r>
            <a:r>
              <a:rPr lang="en-US" sz="2800" dirty="0">
                <a:solidFill>
                  <a:srgbClr val="FF0000"/>
                </a:solidFill>
              </a:rPr>
              <a:t> </a:t>
            </a:r>
            <a:r>
              <a:rPr lang="en-US" sz="2800" dirty="0" err="1">
                <a:solidFill>
                  <a:srgbClr val="FF0000"/>
                </a:solidFill>
              </a:rPr>
              <a:t>các</a:t>
            </a:r>
            <a:r>
              <a:rPr lang="en-US" sz="2800" dirty="0">
                <a:solidFill>
                  <a:srgbClr val="FF0000"/>
                </a:solidFill>
              </a:rPr>
              <a:t> </a:t>
            </a:r>
            <a:r>
              <a:rPr lang="en-US" sz="2800" dirty="0" err="1">
                <a:solidFill>
                  <a:srgbClr val="FF0000"/>
                </a:solidFill>
              </a:rPr>
              <a:t>hình</a:t>
            </a:r>
            <a:r>
              <a:rPr lang="en-US" sz="2800" dirty="0">
                <a:solidFill>
                  <a:srgbClr val="FF0000"/>
                </a:solidFill>
              </a:rPr>
              <a:t> </a:t>
            </a:r>
            <a:r>
              <a:rPr lang="en-US" sz="2800" dirty="0" err="1">
                <a:solidFill>
                  <a:srgbClr val="FF0000"/>
                </a:solidFill>
              </a:rPr>
              <a:t>sau</a:t>
            </a:r>
            <a:r>
              <a:rPr lang="en-US" sz="2800" dirty="0">
                <a:solidFill>
                  <a:srgbClr val="FF0000"/>
                </a:solidFill>
              </a:rPr>
              <a:t>: </a:t>
            </a:r>
          </a:p>
        </p:txBody>
      </p:sp>
      <p:sp>
        <p:nvSpPr>
          <p:cNvPr id="5" name="TextBox 4">
            <a:extLst>
              <a:ext uri="{FF2B5EF4-FFF2-40B4-BE49-F238E27FC236}">
                <a16:creationId xmlns:a16="http://schemas.microsoft.com/office/drawing/2014/main" id="{92BC6201-1D45-4BCA-B10B-BAFA5AC7843E}"/>
              </a:ext>
            </a:extLst>
          </p:cNvPr>
          <p:cNvSpPr txBox="1"/>
          <p:nvPr/>
        </p:nvSpPr>
        <p:spPr>
          <a:xfrm>
            <a:off x="1524000" y="6088039"/>
            <a:ext cx="8477819" cy="523220"/>
          </a:xfrm>
          <a:prstGeom prst="rect">
            <a:avLst/>
          </a:prstGeom>
          <a:noFill/>
        </p:spPr>
        <p:txBody>
          <a:bodyPr wrap="square" rtlCol="0">
            <a:spAutoFit/>
          </a:bodyPr>
          <a:lstStyle/>
          <a:p>
            <a:r>
              <a:rPr lang="en-US" sz="2800" dirty="0" err="1">
                <a:solidFill>
                  <a:srgbClr val="FF0000"/>
                </a:solidFill>
                <a:latin typeface="Times New Roman" panose="02020603050405020304" pitchFamily="18" charset="0"/>
                <a:cs typeface="Times New Roman" panose="02020603050405020304" pitchFamily="18" charset="0"/>
              </a:rPr>
              <a:t>Nạn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nhân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suy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dinh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dưỡng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bệnh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tật</a:t>
            </a:r>
            <a:endParaRPr lang="en-US"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77494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076"/>
                                        </p:tgtEl>
                                        <p:attrNameLst>
                                          <p:attrName>style.visibility</p:attrName>
                                        </p:attrNameLst>
                                      </p:cBhvr>
                                      <p:to>
                                        <p:strVal val="visible"/>
                                      </p:to>
                                    </p:set>
                                    <p:animEffect transition="in" filter="fade">
                                      <p:cBhvr>
                                        <p:cTn id="13" dur="500"/>
                                        <p:tgtEl>
                                          <p:spTgt spid="307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074"/>
                                        </p:tgtEl>
                                        <p:attrNameLst>
                                          <p:attrName>style.visibility</p:attrName>
                                        </p:attrNameLst>
                                      </p:cBhvr>
                                      <p:to>
                                        <p:strVal val="visible"/>
                                      </p:to>
                                    </p:set>
                                    <p:animEffect transition="in" filter="wipe(down)">
                                      <p:cBhvr>
                                        <p:cTn id="18" dur="500"/>
                                        <p:tgtEl>
                                          <p:spTgt spid="307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078"/>
                                        </p:tgtEl>
                                        <p:attrNameLst>
                                          <p:attrName>style.visibility</p:attrName>
                                        </p:attrNameLst>
                                      </p:cBhvr>
                                      <p:to>
                                        <p:strVal val="visible"/>
                                      </p:to>
                                    </p:set>
                                    <p:animEffect transition="in" filter="fade">
                                      <p:cBhvr>
                                        <p:cTn id="23" dur="500"/>
                                        <p:tgtEl>
                                          <p:spTgt spid="307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3080"/>
                                        </p:tgtEl>
                                        <p:attrNameLst>
                                          <p:attrName>style.visibility</p:attrName>
                                        </p:attrNameLst>
                                      </p:cBhvr>
                                      <p:to>
                                        <p:strVal val="visible"/>
                                      </p:to>
                                    </p:set>
                                    <p:animEffect transition="in" filter="wipe(down)">
                                      <p:cBhvr>
                                        <p:cTn id="28" dur="500"/>
                                        <p:tgtEl>
                                          <p:spTgt spid="3080"/>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0" y="0"/>
            <a:ext cx="9144000" cy="914400"/>
          </a:xfrm>
          <a:prstGeom prst="rect">
            <a:avLst/>
          </a:prstGeom>
        </p:spPr>
        <p:txBody>
          <a:bodyPr/>
          <a:lstStyle/>
          <a:p>
            <a:pPr algn="ctr">
              <a:spcBef>
                <a:spcPct val="0"/>
              </a:spcBef>
            </a:pPr>
            <a:r>
              <a:rPr lang="vi-VN" sz="2800" b="1" dirty="0">
                <a:solidFill>
                  <a:srgbClr val="0000FF"/>
                </a:solidFill>
                <a:latin typeface="+mj-lt"/>
              </a:rPr>
              <a:t>Tuyên bố thế giới về sự sống còn, quyền được bảo vệ và phát triển của trẻ em</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3200" b="1" i="0" u="none" strike="noStrike" kern="1200" cap="none" spc="0" normalizeH="0" baseline="0" noProof="0" dirty="0">
              <a:ln>
                <a:noFill/>
              </a:ln>
              <a:solidFill>
                <a:srgbClr val="0000FF"/>
              </a:solidFill>
              <a:effectLst/>
              <a:uLnTx/>
              <a:uFillTx/>
              <a:latin typeface=".VnTime" pitchFamily="34" charset="0"/>
              <a:ea typeface="+mj-ea"/>
              <a:cs typeface="+mj-cs"/>
            </a:endParaRPr>
          </a:p>
        </p:txBody>
      </p:sp>
      <p:sp>
        <p:nvSpPr>
          <p:cNvPr id="3" name="Line 6"/>
          <p:cNvSpPr>
            <a:spLocks noChangeShapeType="1"/>
          </p:cNvSpPr>
          <p:nvPr/>
        </p:nvSpPr>
        <p:spPr bwMode="auto">
          <a:xfrm>
            <a:off x="0" y="990600"/>
            <a:ext cx="9144000" cy="0"/>
          </a:xfrm>
          <a:prstGeom prst="line">
            <a:avLst/>
          </a:prstGeom>
          <a:noFill/>
          <a:ln w="28575">
            <a:solidFill>
              <a:schemeClr val="accent2"/>
            </a:solidFill>
            <a:round/>
            <a:headEnd/>
            <a:tailEnd/>
          </a:ln>
          <a:effectLst/>
        </p:spPr>
        <p:txBody>
          <a:bodyPr/>
          <a:lstStyle/>
          <a:p>
            <a:endParaRPr lang="en-US"/>
          </a:p>
        </p:txBody>
      </p:sp>
      <p:sp>
        <p:nvSpPr>
          <p:cNvPr id="11" name="Line 5"/>
          <p:cNvSpPr>
            <a:spLocks noChangeShapeType="1"/>
          </p:cNvSpPr>
          <p:nvPr/>
        </p:nvSpPr>
        <p:spPr bwMode="auto">
          <a:xfrm>
            <a:off x="5486400" y="990600"/>
            <a:ext cx="0" cy="5867400"/>
          </a:xfrm>
          <a:prstGeom prst="line">
            <a:avLst/>
          </a:prstGeom>
          <a:noFill/>
          <a:ln w="76200" cmpd="tri">
            <a:solidFill>
              <a:schemeClr val="accent2"/>
            </a:solidFill>
            <a:round/>
            <a:headEnd/>
            <a:tailEnd/>
          </a:ln>
          <a:effectLst/>
        </p:spPr>
        <p:txBody>
          <a:bodyPr/>
          <a:lstStyle/>
          <a:p>
            <a:endParaRPr lang="en-US"/>
          </a:p>
        </p:txBody>
      </p:sp>
      <p:sp>
        <p:nvSpPr>
          <p:cNvPr id="12" name="TextBox 11"/>
          <p:cNvSpPr txBox="1"/>
          <p:nvPr/>
        </p:nvSpPr>
        <p:spPr>
          <a:xfrm>
            <a:off x="0" y="990600"/>
            <a:ext cx="3886200" cy="461665"/>
          </a:xfrm>
          <a:prstGeom prst="rect">
            <a:avLst/>
          </a:prstGeom>
          <a:noFill/>
        </p:spPr>
        <p:txBody>
          <a:bodyPr wrap="square" rtlCol="0">
            <a:spAutoFit/>
          </a:bodyPr>
          <a:lstStyle/>
          <a:p>
            <a:r>
              <a:rPr lang="en-US" sz="2400" b="1" dirty="0">
                <a:solidFill>
                  <a:srgbClr val="FF0000"/>
                </a:solidFill>
                <a:latin typeface="Times New Roman" pitchFamily="18" charset="0"/>
                <a:cs typeface="Times New Roman" pitchFamily="18" charset="0"/>
              </a:rPr>
              <a:t>I. Tìm hiểu chung</a:t>
            </a:r>
          </a:p>
        </p:txBody>
      </p:sp>
      <p:sp>
        <p:nvSpPr>
          <p:cNvPr id="13" name="TextBox 12"/>
          <p:cNvSpPr txBox="1"/>
          <p:nvPr/>
        </p:nvSpPr>
        <p:spPr>
          <a:xfrm>
            <a:off x="0" y="1367135"/>
            <a:ext cx="3886200" cy="461665"/>
          </a:xfrm>
          <a:prstGeom prst="rect">
            <a:avLst/>
          </a:prstGeom>
          <a:noFill/>
        </p:spPr>
        <p:txBody>
          <a:bodyPr wrap="square" rtlCol="0">
            <a:spAutoFit/>
          </a:bodyPr>
          <a:lstStyle/>
          <a:p>
            <a:r>
              <a:rPr lang="en-US" sz="2400" b="1" dirty="0">
                <a:solidFill>
                  <a:srgbClr val="FF0000"/>
                </a:solidFill>
                <a:latin typeface="Times New Roman" pitchFamily="18" charset="0"/>
                <a:cs typeface="Times New Roman" pitchFamily="18" charset="0"/>
              </a:rPr>
              <a:t>II. Phân tích</a:t>
            </a:r>
          </a:p>
        </p:txBody>
      </p:sp>
      <p:sp>
        <p:nvSpPr>
          <p:cNvPr id="14" name="Text Box 22"/>
          <p:cNvSpPr txBox="1">
            <a:spLocks noChangeArrowheads="1"/>
          </p:cNvSpPr>
          <p:nvPr/>
        </p:nvSpPr>
        <p:spPr bwMode="auto">
          <a:xfrm>
            <a:off x="152399" y="1748135"/>
            <a:ext cx="4952997" cy="461665"/>
          </a:xfrm>
          <a:prstGeom prst="rect">
            <a:avLst/>
          </a:prstGeom>
          <a:noFill/>
          <a:ln w="9525">
            <a:noFill/>
            <a:miter lim="800000"/>
            <a:headEnd/>
            <a:tailEnd/>
          </a:ln>
          <a:effectLst/>
        </p:spPr>
        <p:txBody>
          <a:bodyPr wrap="square">
            <a:spAutoFit/>
          </a:bodyPr>
          <a:lstStyle/>
          <a:p>
            <a:pPr algn="just">
              <a:spcBef>
                <a:spcPct val="50000"/>
              </a:spcBef>
            </a:pPr>
            <a:r>
              <a:rPr lang="en-US" sz="2400" b="1" dirty="0">
                <a:latin typeface="Times New Roman" pitchFamily="18" charset="0"/>
                <a:cs typeface="Times New Roman" pitchFamily="18" charset="0"/>
              </a:rPr>
              <a:t>1) </a:t>
            </a:r>
            <a:r>
              <a:rPr lang="en-US" sz="2400" b="1" dirty="0" err="1">
                <a:latin typeface="Times New Roman" pitchFamily="18" charset="0"/>
                <a:cs typeface="Times New Roman" pitchFamily="18" charset="0"/>
              </a:rPr>
              <a:t>Mở</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đầu</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Lí</a:t>
            </a:r>
            <a:r>
              <a:rPr lang="en-US" sz="2400" b="1" dirty="0">
                <a:latin typeface="Times New Roman" pitchFamily="18" charset="0"/>
                <a:cs typeface="Times New Roman" pitchFamily="18" charset="0"/>
              </a:rPr>
              <a:t> do </a:t>
            </a:r>
            <a:r>
              <a:rPr lang="en-US" sz="2400" b="1" dirty="0" err="1">
                <a:latin typeface="Times New Roman" pitchFamily="18" charset="0"/>
                <a:cs typeface="Times New Roman" pitchFamily="18" charset="0"/>
              </a:rPr>
              <a:t>của</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bản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tuyên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bố</a:t>
            </a:r>
            <a:endParaRPr lang="en-US" sz="2400" b="1" dirty="0">
              <a:latin typeface="Times New Roman" pitchFamily="18" charset="0"/>
              <a:cs typeface="Times New Roman" pitchFamily="18" charset="0"/>
            </a:endParaRPr>
          </a:p>
        </p:txBody>
      </p:sp>
      <p:sp>
        <p:nvSpPr>
          <p:cNvPr id="19" name="Text Box 13"/>
          <p:cNvSpPr txBox="1">
            <a:spLocks noChangeArrowheads="1"/>
          </p:cNvSpPr>
          <p:nvPr/>
        </p:nvSpPr>
        <p:spPr bwMode="auto">
          <a:xfrm>
            <a:off x="152400" y="2133600"/>
            <a:ext cx="3035300" cy="1569660"/>
          </a:xfrm>
          <a:prstGeom prst="rect">
            <a:avLst/>
          </a:prstGeom>
          <a:noFill/>
          <a:ln w="9525">
            <a:noFill/>
            <a:miter lim="800000"/>
            <a:headEnd/>
            <a:tailEnd/>
          </a:ln>
          <a:effectLst/>
        </p:spPr>
        <p:txBody>
          <a:bodyPr wrap="square">
            <a:spAutoFit/>
          </a:bodyPr>
          <a:lstStyle/>
          <a:p>
            <a:pPr algn="just">
              <a:spcBef>
                <a:spcPct val="50000"/>
              </a:spcBef>
            </a:pPr>
            <a:r>
              <a:rPr lang="en-US" sz="2400" b="1" dirty="0">
                <a:latin typeface="Times New Roman" pitchFamily="18" charset="0"/>
                <a:cs typeface="Times New Roman" pitchFamily="18" charset="0"/>
              </a:rPr>
              <a:t>2) Sự </a:t>
            </a:r>
            <a:r>
              <a:rPr lang="en-US" sz="2400" b="1" dirty="0" err="1">
                <a:latin typeface="Times New Roman" pitchFamily="18" charset="0"/>
                <a:cs typeface="Times New Roman" pitchFamily="18" charset="0"/>
              </a:rPr>
              <a:t>thách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thức</a:t>
            </a:r>
            <a:endParaRPr lang="en-US" sz="2400" b="1" dirty="0">
              <a:latin typeface="Times New Roman" pitchFamily="18" charset="0"/>
              <a:cs typeface="Times New Roman" pitchFamily="18" charset="0"/>
            </a:endParaRPr>
          </a:p>
          <a:p>
            <a:pPr algn="just">
              <a:spcBef>
                <a:spcPct val="50000"/>
              </a:spcBef>
            </a:pP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Hiểm</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họa</a:t>
            </a:r>
            <a:r>
              <a:rPr lang="en-US" sz="2400" b="1" dirty="0">
                <a:latin typeface="Times New Roman" pitchFamily="18" charset="0"/>
                <a:cs typeface="Times New Roman" pitchFamily="18" charset="0"/>
              </a:rPr>
              <a:t>: </a:t>
            </a:r>
          </a:p>
          <a:p>
            <a:pPr algn="just">
              <a:spcBef>
                <a:spcPct val="50000"/>
              </a:spcBef>
            </a:pPr>
            <a:endParaRPr lang="en-US" sz="2400" b="1" dirty="0">
              <a:latin typeface="Times New Roman" pitchFamily="18" charset="0"/>
              <a:cs typeface="Times New Roman" pitchFamily="18" charset="0"/>
            </a:endParaRPr>
          </a:p>
        </p:txBody>
      </p:sp>
      <p:sp>
        <p:nvSpPr>
          <p:cNvPr id="21" name="Text Box 15"/>
          <p:cNvSpPr txBox="1">
            <a:spLocks noChangeArrowheads="1"/>
          </p:cNvSpPr>
          <p:nvPr/>
        </p:nvSpPr>
        <p:spPr bwMode="auto">
          <a:xfrm>
            <a:off x="76199" y="3149262"/>
            <a:ext cx="5333999" cy="769441"/>
          </a:xfrm>
          <a:prstGeom prst="rect">
            <a:avLst/>
          </a:prstGeom>
          <a:noFill/>
          <a:ln w="9525">
            <a:noFill/>
            <a:miter lim="800000"/>
            <a:headEnd/>
            <a:tailEnd/>
          </a:ln>
          <a:effectLst/>
        </p:spPr>
        <p:txBody>
          <a:bodyPr wrap="square">
            <a:spAutoFit/>
          </a:bodyPr>
          <a:lstStyle/>
          <a:p>
            <a:pPr algn="just">
              <a:spcBef>
                <a:spcPct val="50000"/>
              </a:spcBef>
            </a:pPr>
            <a:r>
              <a:rPr lang="en-US" sz="2200" dirty="0">
                <a:latin typeface="Times New Roman" pitchFamily="18" charset="0"/>
                <a:cs typeface="Times New Roman" pitchFamily="18" charset="0"/>
                <a:sym typeface="Wingdings" pitchFamily="2" charset="2"/>
              </a:rPr>
              <a:t>- Nạn nhân của chiến tranh và bạo lực, của sự phân biệt chủng tộc, sự xâm lược,…</a:t>
            </a:r>
          </a:p>
        </p:txBody>
      </p:sp>
      <p:sp>
        <p:nvSpPr>
          <p:cNvPr id="4" name="TextBox 3">
            <a:extLst>
              <a:ext uri="{FF2B5EF4-FFF2-40B4-BE49-F238E27FC236}">
                <a16:creationId xmlns:a16="http://schemas.microsoft.com/office/drawing/2014/main" id="{8E753E54-A91D-48FC-A720-F1437D331222}"/>
              </a:ext>
            </a:extLst>
          </p:cNvPr>
          <p:cNvSpPr txBox="1"/>
          <p:nvPr/>
        </p:nvSpPr>
        <p:spPr>
          <a:xfrm>
            <a:off x="35257" y="4071820"/>
            <a:ext cx="5410198" cy="984885"/>
          </a:xfrm>
          <a:prstGeom prst="rect">
            <a:avLst/>
          </a:prstGeom>
          <a:noFill/>
        </p:spPr>
        <p:txBody>
          <a:bodyPr wrap="square" rtlCol="0">
            <a:spAutoFit/>
          </a:bodyPr>
          <a:lstStyle/>
          <a:p>
            <a:r>
              <a:rPr lang="en-US" sz="2000" dirty="0">
                <a:latin typeface="Times New Roman" pitchFamily="18" charset="0"/>
                <a:cs typeface="Times New Roman" pitchFamily="18" charset="0"/>
                <a:sym typeface="Wingdings" pitchFamily="2" charset="2"/>
              </a:rPr>
              <a:t>- </a:t>
            </a:r>
            <a:r>
              <a:rPr lang="en-US" sz="2000" dirty="0" err="1">
                <a:latin typeface="Times New Roman" pitchFamily="18" charset="0"/>
                <a:cs typeface="Times New Roman" pitchFamily="18" charset="0"/>
                <a:sym typeface="Wingdings" pitchFamily="2" charset="2"/>
              </a:rPr>
              <a:t>Chịu</a:t>
            </a:r>
            <a:r>
              <a:rPr lang="en-US" sz="2000" dirty="0">
                <a:latin typeface="Times New Roman" pitchFamily="18" charset="0"/>
                <a:cs typeface="Times New Roman" pitchFamily="18" charset="0"/>
                <a:sym typeface="Wingdings" pitchFamily="2" charset="2"/>
              </a:rPr>
              <a:t> </a:t>
            </a:r>
            <a:r>
              <a:rPr lang="en-US" sz="2000" dirty="0" err="1">
                <a:latin typeface="Times New Roman" pitchFamily="18" charset="0"/>
                <a:cs typeface="Times New Roman" pitchFamily="18" charset="0"/>
                <a:sym typeface="Wingdings" pitchFamily="2" charset="2"/>
              </a:rPr>
              <a:t>đựng</a:t>
            </a:r>
            <a:r>
              <a:rPr lang="en-US" sz="2000" dirty="0">
                <a:latin typeface="Times New Roman" pitchFamily="18" charset="0"/>
                <a:cs typeface="Times New Roman" pitchFamily="18" charset="0"/>
                <a:sym typeface="Wingdings" pitchFamily="2" charset="2"/>
              </a:rPr>
              <a:t> </a:t>
            </a:r>
            <a:r>
              <a:rPr lang="en-US" sz="2000" dirty="0" err="1">
                <a:latin typeface="Times New Roman" pitchFamily="18" charset="0"/>
                <a:cs typeface="Times New Roman" pitchFamily="18" charset="0"/>
                <a:sym typeface="Wingdings" pitchFamily="2" charset="2"/>
              </a:rPr>
              <a:t>những</a:t>
            </a:r>
            <a:r>
              <a:rPr lang="en-US" sz="2000" dirty="0">
                <a:latin typeface="Times New Roman" pitchFamily="18" charset="0"/>
                <a:cs typeface="Times New Roman" pitchFamily="18" charset="0"/>
                <a:sym typeface="Wingdings" pitchFamily="2" charset="2"/>
              </a:rPr>
              <a:t> </a:t>
            </a:r>
            <a:r>
              <a:rPr lang="en-US" sz="2000" dirty="0" err="1">
                <a:latin typeface="Times New Roman" pitchFamily="18" charset="0"/>
                <a:cs typeface="Times New Roman" pitchFamily="18" charset="0"/>
                <a:sym typeface="Wingdings" pitchFamily="2" charset="2"/>
              </a:rPr>
              <a:t>thảm</a:t>
            </a:r>
            <a:r>
              <a:rPr lang="en-US" sz="2000" dirty="0">
                <a:latin typeface="Times New Roman" pitchFamily="18" charset="0"/>
                <a:cs typeface="Times New Roman" pitchFamily="18" charset="0"/>
                <a:sym typeface="Wingdings" pitchFamily="2" charset="2"/>
              </a:rPr>
              <a:t> </a:t>
            </a:r>
            <a:r>
              <a:rPr lang="en-US" sz="2000" dirty="0" err="1">
                <a:latin typeface="Times New Roman" pitchFamily="18" charset="0"/>
                <a:cs typeface="Times New Roman" pitchFamily="18" charset="0"/>
                <a:sym typeface="Wingdings" pitchFamily="2" charset="2"/>
              </a:rPr>
              <a:t>họa</a:t>
            </a:r>
            <a:r>
              <a:rPr lang="en-US" sz="2000" dirty="0">
                <a:latin typeface="Times New Roman" pitchFamily="18" charset="0"/>
                <a:cs typeface="Times New Roman" pitchFamily="18" charset="0"/>
                <a:sym typeface="Wingdings" pitchFamily="2" charset="2"/>
              </a:rPr>
              <a:t> </a:t>
            </a:r>
            <a:r>
              <a:rPr lang="en-US" sz="2000" dirty="0" err="1">
                <a:latin typeface="Times New Roman" pitchFamily="18" charset="0"/>
                <a:cs typeface="Times New Roman" pitchFamily="18" charset="0"/>
                <a:sym typeface="Wingdings" pitchFamily="2" charset="2"/>
              </a:rPr>
              <a:t>của</a:t>
            </a:r>
            <a:r>
              <a:rPr lang="en-US" sz="2000" dirty="0">
                <a:latin typeface="Times New Roman" pitchFamily="18" charset="0"/>
                <a:cs typeface="Times New Roman" pitchFamily="18" charset="0"/>
                <a:sym typeface="Wingdings" pitchFamily="2" charset="2"/>
              </a:rPr>
              <a:t> </a:t>
            </a:r>
            <a:r>
              <a:rPr lang="en-US" sz="2000" dirty="0" err="1">
                <a:latin typeface="Times New Roman" pitchFamily="18" charset="0"/>
                <a:cs typeface="Times New Roman" pitchFamily="18" charset="0"/>
                <a:sym typeface="Wingdings" pitchFamily="2" charset="2"/>
              </a:rPr>
              <a:t>đói</a:t>
            </a:r>
            <a:r>
              <a:rPr lang="en-US" sz="2000" dirty="0">
                <a:latin typeface="Times New Roman" pitchFamily="18" charset="0"/>
                <a:cs typeface="Times New Roman" pitchFamily="18" charset="0"/>
                <a:sym typeface="Wingdings" pitchFamily="2" charset="2"/>
              </a:rPr>
              <a:t> </a:t>
            </a:r>
            <a:r>
              <a:rPr lang="en-US" sz="2000" dirty="0" err="1">
                <a:latin typeface="Times New Roman" pitchFamily="18" charset="0"/>
                <a:cs typeface="Times New Roman" pitchFamily="18" charset="0"/>
                <a:sym typeface="Wingdings" pitchFamily="2" charset="2"/>
              </a:rPr>
              <a:t>nghèo</a:t>
            </a:r>
            <a:r>
              <a:rPr lang="en-US" sz="2000" dirty="0">
                <a:latin typeface="Times New Roman" pitchFamily="18" charset="0"/>
                <a:cs typeface="Times New Roman" pitchFamily="18" charset="0"/>
                <a:sym typeface="Wingdings" pitchFamily="2" charset="2"/>
              </a:rPr>
              <a:t>, </a:t>
            </a:r>
            <a:r>
              <a:rPr lang="en-US" sz="2000" dirty="0" err="1">
                <a:latin typeface="Times New Roman" pitchFamily="18" charset="0"/>
                <a:cs typeface="Times New Roman" pitchFamily="18" charset="0"/>
                <a:sym typeface="Wingdings" pitchFamily="2" charset="2"/>
              </a:rPr>
              <a:t>khủng</a:t>
            </a:r>
            <a:r>
              <a:rPr lang="en-US" sz="2000" dirty="0">
                <a:latin typeface="Times New Roman" pitchFamily="18" charset="0"/>
                <a:cs typeface="Times New Roman" pitchFamily="18" charset="0"/>
                <a:sym typeface="Wingdings" pitchFamily="2" charset="2"/>
              </a:rPr>
              <a:t> </a:t>
            </a:r>
            <a:r>
              <a:rPr lang="en-US" sz="2000" dirty="0" err="1">
                <a:latin typeface="Times New Roman" pitchFamily="18" charset="0"/>
                <a:cs typeface="Times New Roman" pitchFamily="18" charset="0"/>
                <a:sym typeface="Wingdings" pitchFamily="2" charset="2"/>
              </a:rPr>
              <a:t>hoảng</a:t>
            </a:r>
            <a:r>
              <a:rPr lang="en-US" sz="2000" dirty="0">
                <a:latin typeface="Times New Roman" pitchFamily="18" charset="0"/>
                <a:cs typeface="Times New Roman" pitchFamily="18" charset="0"/>
                <a:sym typeface="Wingdings" pitchFamily="2" charset="2"/>
              </a:rPr>
              <a:t> </a:t>
            </a:r>
            <a:r>
              <a:rPr lang="en-US" sz="2000" dirty="0" err="1">
                <a:latin typeface="Times New Roman" pitchFamily="18" charset="0"/>
                <a:cs typeface="Times New Roman" pitchFamily="18" charset="0"/>
                <a:sym typeface="Wingdings" pitchFamily="2" charset="2"/>
              </a:rPr>
              <a:t>kinh</a:t>
            </a:r>
            <a:r>
              <a:rPr lang="en-US" sz="2000" dirty="0">
                <a:latin typeface="Times New Roman" pitchFamily="18" charset="0"/>
                <a:cs typeface="Times New Roman" pitchFamily="18" charset="0"/>
                <a:sym typeface="Wingdings" pitchFamily="2" charset="2"/>
              </a:rPr>
              <a:t> </a:t>
            </a:r>
            <a:r>
              <a:rPr lang="en-US" sz="2000" dirty="0" err="1">
                <a:latin typeface="Times New Roman" pitchFamily="18" charset="0"/>
                <a:cs typeface="Times New Roman" pitchFamily="18" charset="0"/>
                <a:sym typeface="Wingdings" pitchFamily="2" charset="2"/>
              </a:rPr>
              <a:t>tế</a:t>
            </a:r>
            <a:r>
              <a:rPr lang="en-US" sz="2000" dirty="0">
                <a:latin typeface="Times New Roman" pitchFamily="18" charset="0"/>
                <a:cs typeface="Times New Roman" pitchFamily="18" charset="0"/>
                <a:sym typeface="Wingdings" pitchFamily="2" charset="2"/>
              </a:rPr>
              <a:t>, </a:t>
            </a:r>
            <a:r>
              <a:rPr lang="en-US" sz="2000" dirty="0" err="1">
                <a:latin typeface="Times New Roman" pitchFamily="18" charset="0"/>
                <a:cs typeface="Times New Roman" pitchFamily="18" charset="0"/>
                <a:sym typeface="Wingdings" pitchFamily="2" charset="2"/>
              </a:rPr>
              <a:t>vô</a:t>
            </a:r>
            <a:r>
              <a:rPr lang="en-US" sz="2000" dirty="0">
                <a:latin typeface="Times New Roman" pitchFamily="18" charset="0"/>
                <a:cs typeface="Times New Roman" pitchFamily="18" charset="0"/>
                <a:sym typeface="Wingdings" pitchFamily="2" charset="2"/>
              </a:rPr>
              <a:t> </a:t>
            </a:r>
            <a:r>
              <a:rPr lang="en-US" sz="2000" dirty="0" err="1">
                <a:latin typeface="Times New Roman" pitchFamily="18" charset="0"/>
                <a:cs typeface="Times New Roman" pitchFamily="18" charset="0"/>
                <a:sym typeface="Wingdings" pitchFamily="2" charset="2"/>
              </a:rPr>
              <a:t>gia</a:t>
            </a:r>
            <a:r>
              <a:rPr lang="en-US" sz="2000" dirty="0">
                <a:latin typeface="Times New Roman" pitchFamily="18" charset="0"/>
                <a:cs typeface="Times New Roman" pitchFamily="18" charset="0"/>
                <a:sym typeface="Wingdings" pitchFamily="2" charset="2"/>
              </a:rPr>
              <a:t> </a:t>
            </a:r>
            <a:r>
              <a:rPr lang="en-US" sz="2000" dirty="0" err="1">
                <a:latin typeface="Times New Roman" pitchFamily="18" charset="0"/>
                <a:cs typeface="Times New Roman" pitchFamily="18" charset="0"/>
                <a:sym typeface="Wingdings" pitchFamily="2" charset="2"/>
              </a:rPr>
              <a:t>cư</a:t>
            </a:r>
            <a:r>
              <a:rPr lang="en-US" sz="2000" dirty="0">
                <a:latin typeface="Times New Roman" pitchFamily="18" charset="0"/>
                <a:cs typeface="Times New Roman" pitchFamily="18" charset="0"/>
                <a:sym typeface="Wingdings" pitchFamily="2" charset="2"/>
              </a:rPr>
              <a:t>, </a:t>
            </a:r>
            <a:r>
              <a:rPr lang="en-US" sz="2000" dirty="0" err="1">
                <a:latin typeface="Times New Roman" pitchFamily="18" charset="0"/>
                <a:cs typeface="Times New Roman" pitchFamily="18" charset="0"/>
                <a:sym typeface="Wingdings" pitchFamily="2" charset="2"/>
              </a:rPr>
              <a:t>dịch</a:t>
            </a:r>
            <a:r>
              <a:rPr lang="en-US" sz="2000" dirty="0">
                <a:latin typeface="Times New Roman" pitchFamily="18" charset="0"/>
                <a:cs typeface="Times New Roman" pitchFamily="18" charset="0"/>
                <a:sym typeface="Wingdings" pitchFamily="2" charset="2"/>
              </a:rPr>
              <a:t> </a:t>
            </a:r>
            <a:r>
              <a:rPr lang="en-US" sz="2000" dirty="0" err="1">
                <a:latin typeface="Times New Roman" pitchFamily="18" charset="0"/>
                <a:cs typeface="Times New Roman" pitchFamily="18" charset="0"/>
                <a:sym typeface="Wingdings" pitchFamily="2" charset="2"/>
              </a:rPr>
              <a:t>bệnh</a:t>
            </a:r>
            <a:r>
              <a:rPr lang="en-US" sz="2000" dirty="0">
                <a:latin typeface="Times New Roman" pitchFamily="18" charset="0"/>
                <a:cs typeface="Times New Roman" pitchFamily="18" charset="0"/>
                <a:sym typeface="Wingdings" pitchFamily="2" charset="2"/>
              </a:rPr>
              <a:t>,…</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0" y="0"/>
            <a:ext cx="9144000" cy="914400"/>
          </a:xfrm>
          <a:prstGeom prst="rect">
            <a:avLst/>
          </a:prstGeom>
        </p:spPr>
        <p:txBody>
          <a:bodyPr/>
          <a:lstStyle/>
          <a:p>
            <a:pPr algn="ctr">
              <a:spcBef>
                <a:spcPct val="0"/>
              </a:spcBef>
            </a:pPr>
            <a:r>
              <a:rPr lang="vi-VN" sz="2800" b="1" dirty="0">
                <a:solidFill>
                  <a:srgbClr val="0000FF"/>
                </a:solidFill>
                <a:latin typeface="+mj-lt"/>
              </a:rPr>
              <a:t>Tuyên bố thế giới về sự sống còn, quyền được bảo vệ và phát triển của trẻ em</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3200" b="1" i="0" u="none" strike="noStrike" kern="1200" cap="none" spc="0" normalizeH="0" baseline="0" noProof="0" dirty="0">
              <a:ln>
                <a:noFill/>
              </a:ln>
              <a:solidFill>
                <a:srgbClr val="0000FF"/>
              </a:solidFill>
              <a:effectLst/>
              <a:uLnTx/>
              <a:uFillTx/>
              <a:latin typeface=".VnTime" pitchFamily="34" charset="0"/>
              <a:ea typeface="+mj-ea"/>
              <a:cs typeface="+mj-cs"/>
            </a:endParaRPr>
          </a:p>
        </p:txBody>
      </p:sp>
      <p:sp>
        <p:nvSpPr>
          <p:cNvPr id="3" name="Line 6"/>
          <p:cNvSpPr>
            <a:spLocks noChangeShapeType="1"/>
          </p:cNvSpPr>
          <p:nvPr/>
        </p:nvSpPr>
        <p:spPr bwMode="auto">
          <a:xfrm>
            <a:off x="0" y="990600"/>
            <a:ext cx="9144000" cy="0"/>
          </a:xfrm>
          <a:prstGeom prst="line">
            <a:avLst/>
          </a:prstGeom>
          <a:noFill/>
          <a:ln w="28575">
            <a:solidFill>
              <a:schemeClr val="accent2"/>
            </a:solidFill>
            <a:round/>
            <a:headEnd/>
            <a:tailEnd/>
          </a:ln>
          <a:effectLst/>
        </p:spPr>
        <p:txBody>
          <a:bodyPr/>
          <a:lstStyle/>
          <a:p>
            <a:endParaRPr lang="en-US"/>
          </a:p>
        </p:txBody>
      </p:sp>
      <p:sp>
        <p:nvSpPr>
          <p:cNvPr id="11" name="Line 5"/>
          <p:cNvSpPr>
            <a:spLocks noChangeShapeType="1"/>
          </p:cNvSpPr>
          <p:nvPr/>
        </p:nvSpPr>
        <p:spPr bwMode="auto">
          <a:xfrm>
            <a:off x="6400800" y="1100554"/>
            <a:ext cx="0" cy="5867400"/>
          </a:xfrm>
          <a:prstGeom prst="line">
            <a:avLst/>
          </a:prstGeom>
          <a:noFill/>
          <a:ln w="76200" cmpd="tri">
            <a:solidFill>
              <a:schemeClr val="accent2"/>
            </a:solidFill>
            <a:round/>
            <a:headEnd/>
            <a:tailEnd/>
          </a:ln>
          <a:effectLst/>
        </p:spPr>
        <p:txBody>
          <a:bodyPr/>
          <a:lstStyle/>
          <a:p>
            <a:endParaRPr lang="en-US" dirty="0"/>
          </a:p>
        </p:txBody>
      </p:sp>
      <p:sp>
        <p:nvSpPr>
          <p:cNvPr id="12" name="TextBox 11"/>
          <p:cNvSpPr txBox="1"/>
          <p:nvPr/>
        </p:nvSpPr>
        <p:spPr>
          <a:xfrm>
            <a:off x="0" y="990600"/>
            <a:ext cx="3886200" cy="461665"/>
          </a:xfrm>
          <a:prstGeom prst="rect">
            <a:avLst/>
          </a:prstGeom>
          <a:noFill/>
        </p:spPr>
        <p:txBody>
          <a:bodyPr wrap="square" rtlCol="0">
            <a:spAutoFit/>
          </a:bodyPr>
          <a:lstStyle/>
          <a:p>
            <a:r>
              <a:rPr lang="en-US" sz="2400" b="1" dirty="0">
                <a:solidFill>
                  <a:srgbClr val="FF0000"/>
                </a:solidFill>
                <a:latin typeface="Times New Roman" pitchFamily="18" charset="0"/>
                <a:cs typeface="Times New Roman" pitchFamily="18" charset="0"/>
              </a:rPr>
              <a:t>I. Tìm hiểu chung</a:t>
            </a:r>
          </a:p>
        </p:txBody>
      </p:sp>
      <p:sp>
        <p:nvSpPr>
          <p:cNvPr id="13" name="TextBox 12"/>
          <p:cNvSpPr txBox="1"/>
          <p:nvPr/>
        </p:nvSpPr>
        <p:spPr>
          <a:xfrm>
            <a:off x="0" y="1367135"/>
            <a:ext cx="3886200" cy="461665"/>
          </a:xfrm>
          <a:prstGeom prst="rect">
            <a:avLst/>
          </a:prstGeom>
          <a:noFill/>
        </p:spPr>
        <p:txBody>
          <a:bodyPr wrap="square" rtlCol="0">
            <a:spAutoFit/>
          </a:bodyPr>
          <a:lstStyle/>
          <a:p>
            <a:r>
              <a:rPr lang="en-US" sz="2400" b="1" dirty="0">
                <a:solidFill>
                  <a:srgbClr val="FF0000"/>
                </a:solidFill>
                <a:latin typeface="Times New Roman" pitchFamily="18" charset="0"/>
                <a:cs typeface="Times New Roman" pitchFamily="18" charset="0"/>
              </a:rPr>
              <a:t>II. Phân tích</a:t>
            </a:r>
          </a:p>
        </p:txBody>
      </p:sp>
      <p:sp>
        <p:nvSpPr>
          <p:cNvPr id="14" name="Text Box 22"/>
          <p:cNvSpPr txBox="1">
            <a:spLocks noChangeArrowheads="1"/>
          </p:cNvSpPr>
          <p:nvPr/>
        </p:nvSpPr>
        <p:spPr bwMode="auto">
          <a:xfrm>
            <a:off x="152400" y="1748135"/>
            <a:ext cx="1752600" cy="461665"/>
          </a:xfrm>
          <a:prstGeom prst="rect">
            <a:avLst/>
          </a:prstGeom>
          <a:noFill/>
          <a:ln w="9525">
            <a:noFill/>
            <a:miter lim="800000"/>
            <a:headEnd/>
            <a:tailEnd/>
          </a:ln>
          <a:effectLst/>
        </p:spPr>
        <p:txBody>
          <a:bodyPr>
            <a:spAutoFit/>
          </a:bodyPr>
          <a:lstStyle/>
          <a:p>
            <a:pPr algn="just">
              <a:spcBef>
                <a:spcPct val="50000"/>
              </a:spcBef>
            </a:pPr>
            <a:r>
              <a:rPr lang="en-US" sz="2400" b="1" dirty="0">
                <a:latin typeface="Times New Roman" pitchFamily="18" charset="0"/>
                <a:cs typeface="Times New Roman" pitchFamily="18" charset="0"/>
              </a:rPr>
              <a:t>1) </a:t>
            </a:r>
            <a:r>
              <a:rPr lang="en-US" sz="2400" b="1" dirty="0" err="1">
                <a:latin typeface="Times New Roman" pitchFamily="18" charset="0"/>
                <a:cs typeface="Times New Roman" pitchFamily="18" charset="0"/>
              </a:rPr>
              <a:t>Mở</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đầu</a:t>
            </a:r>
            <a:r>
              <a:rPr lang="en-US" sz="2400" b="1" dirty="0">
                <a:latin typeface="Times New Roman" pitchFamily="18" charset="0"/>
                <a:cs typeface="Times New Roman" pitchFamily="18" charset="0"/>
              </a:rPr>
              <a:t>:</a:t>
            </a:r>
          </a:p>
        </p:txBody>
      </p:sp>
      <p:sp>
        <p:nvSpPr>
          <p:cNvPr id="19" name="Text Box 13"/>
          <p:cNvSpPr txBox="1">
            <a:spLocks noChangeArrowheads="1"/>
          </p:cNvSpPr>
          <p:nvPr/>
        </p:nvSpPr>
        <p:spPr bwMode="auto">
          <a:xfrm>
            <a:off x="152400" y="2133600"/>
            <a:ext cx="3035300" cy="461665"/>
          </a:xfrm>
          <a:prstGeom prst="rect">
            <a:avLst/>
          </a:prstGeom>
          <a:noFill/>
          <a:ln w="9525">
            <a:noFill/>
            <a:miter lim="800000"/>
            <a:headEnd/>
            <a:tailEnd/>
          </a:ln>
          <a:effectLst/>
        </p:spPr>
        <p:txBody>
          <a:bodyPr wrap="square">
            <a:spAutoFit/>
          </a:bodyPr>
          <a:lstStyle/>
          <a:p>
            <a:pPr algn="just">
              <a:spcBef>
                <a:spcPct val="50000"/>
              </a:spcBef>
            </a:pPr>
            <a:r>
              <a:rPr lang="en-US" sz="2400" b="1" dirty="0">
                <a:latin typeface="Times New Roman" pitchFamily="18" charset="0"/>
                <a:cs typeface="Times New Roman" pitchFamily="18" charset="0"/>
              </a:rPr>
              <a:t>2) Sự thách thức</a:t>
            </a:r>
          </a:p>
        </p:txBody>
      </p:sp>
      <p:sp>
        <p:nvSpPr>
          <p:cNvPr id="21" name="Text Box 15"/>
          <p:cNvSpPr txBox="1">
            <a:spLocks noChangeArrowheads="1"/>
          </p:cNvSpPr>
          <p:nvPr/>
        </p:nvSpPr>
        <p:spPr bwMode="auto">
          <a:xfrm>
            <a:off x="-1" y="2533471"/>
            <a:ext cx="6248402" cy="769441"/>
          </a:xfrm>
          <a:prstGeom prst="rect">
            <a:avLst/>
          </a:prstGeom>
          <a:noFill/>
          <a:ln w="9525">
            <a:noFill/>
            <a:miter lim="800000"/>
            <a:headEnd/>
            <a:tailEnd/>
          </a:ln>
          <a:effectLst/>
        </p:spPr>
        <p:txBody>
          <a:bodyPr wrap="square">
            <a:spAutoFit/>
          </a:bodyPr>
          <a:lstStyle/>
          <a:p>
            <a:pPr algn="just">
              <a:spcBef>
                <a:spcPct val="50000"/>
              </a:spcBef>
            </a:pPr>
            <a:r>
              <a:rPr lang="en-US" sz="2200" dirty="0">
                <a:latin typeface="Times New Roman" pitchFamily="18" charset="0"/>
                <a:cs typeface="Times New Roman" pitchFamily="18" charset="0"/>
                <a:sym typeface="Wingdings" pitchFamily="2" charset="2"/>
              </a:rPr>
              <a:t>- Nạn nhân của chiến tranh và bạo lực, của sự phân biệt chủng tộc, sự xâm lược,…</a:t>
            </a:r>
          </a:p>
        </p:txBody>
      </p:sp>
      <p:sp>
        <p:nvSpPr>
          <p:cNvPr id="15" name="Text Box 12"/>
          <p:cNvSpPr txBox="1">
            <a:spLocks noChangeArrowheads="1"/>
          </p:cNvSpPr>
          <p:nvPr/>
        </p:nvSpPr>
        <p:spPr bwMode="auto">
          <a:xfrm>
            <a:off x="-88903" y="3241862"/>
            <a:ext cx="6248402" cy="769441"/>
          </a:xfrm>
          <a:prstGeom prst="rect">
            <a:avLst/>
          </a:prstGeom>
          <a:noFill/>
          <a:ln w="9525">
            <a:noFill/>
            <a:miter lim="800000"/>
            <a:headEnd/>
            <a:tailEnd/>
          </a:ln>
          <a:effectLst/>
        </p:spPr>
        <p:txBody>
          <a:bodyPr wrap="square">
            <a:spAutoFit/>
          </a:bodyPr>
          <a:lstStyle/>
          <a:p>
            <a:pPr algn="just">
              <a:spcBef>
                <a:spcPct val="50000"/>
              </a:spcBef>
            </a:pPr>
            <a:r>
              <a:rPr lang="en-US" sz="2200" dirty="0">
                <a:latin typeface="Times New Roman" pitchFamily="18" charset="0"/>
                <a:cs typeface="Times New Roman" pitchFamily="18" charset="0"/>
                <a:sym typeface="Wingdings" pitchFamily="2" charset="2"/>
              </a:rPr>
              <a:t>- Chịu đựng những thảm họa của đói nghèo, khủng hoảng kinh tế, vô gia cư, dịch bệnh,…</a:t>
            </a:r>
          </a:p>
        </p:txBody>
      </p:sp>
      <p:sp>
        <p:nvSpPr>
          <p:cNvPr id="16" name="Text Box 14"/>
          <p:cNvSpPr txBox="1">
            <a:spLocks noChangeArrowheads="1"/>
          </p:cNvSpPr>
          <p:nvPr/>
        </p:nvSpPr>
        <p:spPr bwMode="auto">
          <a:xfrm>
            <a:off x="156950" y="4461061"/>
            <a:ext cx="6248400" cy="430887"/>
          </a:xfrm>
          <a:prstGeom prst="rect">
            <a:avLst/>
          </a:prstGeom>
          <a:noFill/>
          <a:ln w="9525">
            <a:noFill/>
            <a:miter lim="800000"/>
            <a:headEnd/>
            <a:tailEnd/>
          </a:ln>
          <a:effectLst/>
        </p:spPr>
        <p:txBody>
          <a:bodyPr wrap="square">
            <a:spAutoFit/>
          </a:bodyPr>
          <a:lstStyle/>
          <a:p>
            <a:pPr algn="just">
              <a:spcBef>
                <a:spcPct val="50000"/>
              </a:spcBef>
            </a:pPr>
            <a:r>
              <a:rPr lang="en-US" sz="2200" dirty="0">
                <a:latin typeface="Times New Roman" pitchFamily="18" charset="0"/>
                <a:cs typeface="Times New Roman" pitchFamily="18" charset="0"/>
              </a:rPr>
              <a:t>+ </a:t>
            </a:r>
            <a:r>
              <a:rPr lang="en-US" sz="2200" dirty="0">
                <a:latin typeface="Times New Roman" pitchFamily="18" charset="0"/>
                <a:cs typeface="Times New Roman" pitchFamily="18" charset="0"/>
                <a:sym typeface="Wingdings" pitchFamily="2" charset="2"/>
              </a:rPr>
              <a:t>Nhiều trẻ em bị chết do suy dinh dưỡng và bệnh tật.</a:t>
            </a:r>
          </a:p>
        </p:txBody>
      </p:sp>
      <p:sp>
        <p:nvSpPr>
          <p:cNvPr id="17" name="Text Box 14"/>
          <p:cNvSpPr txBox="1">
            <a:spLocks noChangeArrowheads="1"/>
          </p:cNvSpPr>
          <p:nvPr/>
        </p:nvSpPr>
        <p:spPr bwMode="auto">
          <a:xfrm>
            <a:off x="156951" y="4877065"/>
            <a:ext cx="6248397" cy="430887"/>
          </a:xfrm>
          <a:prstGeom prst="rect">
            <a:avLst/>
          </a:prstGeom>
          <a:noFill/>
          <a:ln w="9525">
            <a:noFill/>
            <a:miter lim="800000"/>
            <a:headEnd/>
            <a:tailEnd/>
          </a:ln>
          <a:effectLst/>
        </p:spPr>
        <p:txBody>
          <a:bodyPr wrap="square">
            <a:spAutoFit/>
          </a:bodyPr>
          <a:lstStyle/>
          <a:p>
            <a:pPr algn="just">
              <a:spcBef>
                <a:spcPct val="50000"/>
              </a:spcBef>
            </a:pPr>
            <a:r>
              <a:rPr lang="en-US" sz="2200" dirty="0">
                <a:latin typeface="Times New Roman" pitchFamily="18" charset="0"/>
                <a:cs typeface="Times New Roman" pitchFamily="18" charset="0"/>
                <a:sym typeface="Wingdings" pitchFamily="2" charset="2"/>
              </a:rPr>
              <a:t>+ </a:t>
            </a:r>
            <a:r>
              <a:rPr lang="en-US" sz="2200" dirty="0" err="1">
                <a:latin typeface="Times New Roman" pitchFamily="18" charset="0"/>
                <a:cs typeface="Times New Roman" pitchFamily="18" charset="0"/>
                <a:sym typeface="Wingdings" pitchFamily="2" charset="2"/>
              </a:rPr>
              <a:t>Bị</a:t>
            </a:r>
            <a:r>
              <a:rPr lang="en-US" sz="2200" dirty="0">
                <a:latin typeface="Times New Roman" pitchFamily="18" charset="0"/>
                <a:cs typeface="Times New Roman" pitchFamily="18" charset="0"/>
                <a:sym typeface="Wingdings" pitchFamily="2" charset="2"/>
              </a:rPr>
              <a:t> tàn tật, bị ruồng bỏ, bị đánh đập, bị xâm hại</a:t>
            </a:r>
          </a:p>
        </p:txBody>
      </p:sp>
      <p:sp>
        <p:nvSpPr>
          <p:cNvPr id="18" name="TextBox 17"/>
          <p:cNvSpPr txBox="1"/>
          <p:nvPr/>
        </p:nvSpPr>
        <p:spPr>
          <a:xfrm>
            <a:off x="147854" y="5299260"/>
            <a:ext cx="6248397" cy="769441"/>
          </a:xfrm>
          <a:prstGeom prst="rect">
            <a:avLst/>
          </a:prstGeom>
          <a:noFill/>
        </p:spPr>
        <p:txBody>
          <a:bodyPr wrap="square" rtlCol="0">
            <a:spAutoFit/>
          </a:bodyPr>
          <a:lstStyle/>
          <a:p>
            <a:r>
              <a:rPr lang="en-US" sz="2200" dirty="0">
                <a:solidFill>
                  <a:srgbClr val="FF0000"/>
                </a:solidFill>
                <a:latin typeface="Times New Roman" pitchFamily="18" charset="0"/>
                <a:cs typeface="Times New Roman" pitchFamily="18" charset="0"/>
                <a:sym typeface="Wingdings"/>
              </a:rPr>
              <a:t> </a:t>
            </a:r>
            <a:r>
              <a:rPr lang="en-US" sz="2200" dirty="0">
                <a:solidFill>
                  <a:srgbClr val="FF0000"/>
                </a:solidFill>
                <a:latin typeface="Times New Roman" pitchFamily="18" charset="0"/>
                <a:cs typeface="Times New Roman" pitchFamily="18" charset="0"/>
              </a:rPr>
              <a:t>Những thảm họa của trẻ em trên thế giới là thách thức của Chính phủ</a:t>
            </a:r>
          </a:p>
        </p:txBody>
      </p:sp>
      <p:sp>
        <p:nvSpPr>
          <p:cNvPr id="20" name="TextBox 19"/>
          <p:cNvSpPr txBox="1"/>
          <p:nvPr/>
        </p:nvSpPr>
        <p:spPr>
          <a:xfrm>
            <a:off x="6553200" y="1295400"/>
            <a:ext cx="2362200" cy="2462213"/>
          </a:xfrm>
          <a:prstGeom prst="rect">
            <a:avLst/>
          </a:prstGeom>
          <a:noFill/>
        </p:spPr>
        <p:txBody>
          <a:bodyPr wrap="square" rtlCol="0">
            <a:spAutoFit/>
          </a:bodyPr>
          <a:lstStyle/>
          <a:p>
            <a:pPr algn="just"/>
            <a:r>
              <a:rPr lang="en-US" sz="2200" dirty="0">
                <a:latin typeface="Times New Roman" pitchFamily="18" charset="0"/>
                <a:cs typeface="Times New Roman" pitchFamily="18" charset="0"/>
                <a:sym typeface="Wingdings"/>
              </a:rPr>
              <a:t> </a:t>
            </a:r>
            <a:r>
              <a:rPr lang="en-US" sz="2200" dirty="0">
                <a:latin typeface="Times New Roman" pitchFamily="18" charset="0"/>
                <a:cs typeface="Times New Roman" pitchFamily="18" charset="0"/>
              </a:rPr>
              <a:t>Cách diễn đạt ngắn gọn nhưng đã nêu đầy đủ, cụ thể tình hình trẻ em trên thế giới rơi vào hiểm họa, cực khổ</a:t>
            </a:r>
          </a:p>
        </p:txBody>
      </p:sp>
      <p:sp>
        <p:nvSpPr>
          <p:cNvPr id="4" name="TextBox 3">
            <a:extLst>
              <a:ext uri="{FF2B5EF4-FFF2-40B4-BE49-F238E27FC236}">
                <a16:creationId xmlns:a16="http://schemas.microsoft.com/office/drawing/2014/main" id="{360D4941-2EE3-4767-8C03-907053F716FF}"/>
              </a:ext>
            </a:extLst>
          </p:cNvPr>
          <p:cNvSpPr txBox="1"/>
          <p:nvPr/>
        </p:nvSpPr>
        <p:spPr>
          <a:xfrm>
            <a:off x="63498" y="3973716"/>
            <a:ext cx="5943600" cy="738664"/>
          </a:xfrm>
          <a:prstGeom prst="rect">
            <a:avLst/>
          </a:prstGeom>
          <a:noFill/>
        </p:spPr>
        <p:txBody>
          <a:bodyPr wrap="square" rtlCol="0">
            <a:spAutoFit/>
          </a:bodyPr>
          <a:lstStyle/>
          <a:p>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Hậu</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quả</a:t>
            </a:r>
            <a:r>
              <a:rPr lang="en-US" sz="2400" dirty="0">
                <a:solidFill>
                  <a:srgbClr val="FF0000"/>
                </a:solidFill>
                <a:latin typeface="Times New Roman" pitchFamily="18" charset="0"/>
                <a:cs typeface="Times New Roman" pitchFamily="18" charset="0"/>
              </a:rPr>
              <a:t>: </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6"/>
                                        </p:tgtEl>
                                        <p:attrNameLst>
                                          <p:attrName>style.visibility</p:attrName>
                                        </p:attrNameLst>
                                      </p:cBhvr>
                                      <p:to>
                                        <p:strVal val="visible"/>
                                      </p:to>
                                    </p:set>
                                    <p:anim calcmode="discrete" valueType="clr">
                                      <p:cBhvr override="childStyle">
                                        <p:cTn id="7" dur="80"/>
                                        <p:tgtEl>
                                          <p:spTgt spid="1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6"/>
                                        </p:tgtEl>
                                        <p:attrNameLst>
                                          <p:attrName>fillcolor</p:attrName>
                                        </p:attrNameLst>
                                      </p:cBhvr>
                                      <p:tavLst>
                                        <p:tav tm="0">
                                          <p:val>
                                            <p:clrVal>
                                              <a:schemeClr val="accent2"/>
                                            </p:clrVal>
                                          </p:val>
                                        </p:tav>
                                        <p:tav tm="50000">
                                          <p:val>
                                            <p:clrVal>
                                              <a:schemeClr val="hlink"/>
                                            </p:clrVal>
                                          </p:val>
                                        </p:tav>
                                      </p:tavLst>
                                    </p:anim>
                                    <p:set>
                                      <p:cBhvr>
                                        <p:cTn id="9" dur="80"/>
                                        <p:tgtEl>
                                          <p:spTgt spid="16"/>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7"/>
                                        </p:tgtEl>
                                        <p:attrNameLst>
                                          <p:attrName>style.visibility</p:attrName>
                                        </p:attrNameLst>
                                      </p:cBhvr>
                                      <p:to>
                                        <p:strVal val="visible"/>
                                      </p:to>
                                    </p:set>
                                    <p:anim calcmode="discrete" valueType="clr">
                                      <p:cBhvr override="childStyle">
                                        <p:cTn id="14" dur="80"/>
                                        <p:tgtEl>
                                          <p:spTgt spid="17"/>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7"/>
                                        </p:tgtEl>
                                        <p:attrNameLst>
                                          <p:attrName>fillcolor</p:attrName>
                                        </p:attrNameLst>
                                      </p:cBhvr>
                                      <p:tavLst>
                                        <p:tav tm="0">
                                          <p:val>
                                            <p:clrVal>
                                              <a:schemeClr val="accent2"/>
                                            </p:clrVal>
                                          </p:val>
                                        </p:tav>
                                        <p:tav tm="50000">
                                          <p:val>
                                            <p:clrVal>
                                              <a:schemeClr val="hlink"/>
                                            </p:clrVal>
                                          </p:val>
                                        </p:tav>
                                      </p:tavLst>
                                    </p:anim>
                                    <p:set>
                                      <p:cBhvr>
                                        <p:cTn id="16" dur="80"/>
                                        <p:tgtEl>
                                          <p:spTgt spid="17"/>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p:cTn id="21" dur="500" fill="hold"/>
                                        <p:tgtEl>
                                          <p:spTgt spid="18"/>
                                        </p:tgtEl>
                                        <p:attrNameLst>
                                          <p:attrName>ppt_w</p:attrName>
                                        </p:attrNameLst>
                                      </p:cBhvr>
                                      <p:tavLst>
                                        <p:tav tm="0">
                                          <p:val>
                                            <p:fltVal val="0"/>
                                          </p:val>
                                        </p:tav>
                                        <p:tav tm="100000">
                                          <p:val>
                                            <p:strVal val="#ppt_w"/>
                                          </p:val>
                                        </p:tav>
                                      </p:tavLst>
                                    </p:anim>
                                    <p:anim calcmode="lin" valueType="num">
                                      <p:cBhvr>
                                        <p:cTn id="22" dur="500" fill="hold"/>
                                        <p:tgtEl>
                                          <p:spTgt spid="18"/>
                                        </p:tgtEl>
                                        <p:attrNameLst>
                                          <p:attrName>ppt_h</p:attrName>
                                        </p:attrNameLst>
                                      </p:cBhvr>
                                      <p:tavLst>
                                        <p:tav tm="0">
                                          <p:val>
                                            <p:fltVal val="0"/>
                                          </p:val>
                                        </p:tav>
                                        <p:tav tm="100000">
                                          <p:val>
                                            <p:strVal val="#ppt_h"/>
                                          </p:val>
                                        </p:tav>
                                      </p:tavLst>
                                    </p:anim>
                                    <p:animEffect transition="in" filter="fade">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24" presetClass="entr" presetSubtype="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 to="" calcmode="lin" valueType="num">
                                      <p:cBhvr>
                                        <p:cTn id="28" dur="1" fill="hold"/>
                                        <p:tgtEl>
                                          <p:spTgt spid="2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756B46-93E5-40AD-9204-A7464EFE8666}"/>
              </a:ext>
            </a:extLst>
          </p:cNvPr>
          <p:cNvSpPr txBox="1"/>
          <p:nvPr/>
        </p:nvSpPr>
        <p:spPr>
          <a:xfrm>
            <a:off x="1219200" y="1295400"/>
            <a:ext cx="4876800" cy="369332"/>
          </a:xfrm>
          <a:prstGeom prst="rect">
            <a:avLst/>
          </a:prstGeom>
          <a:noFill/>
        </p:spPr>
        <p:txBody>
          <a:bodyPr wrap="square" rtlCol="0">
            <a:spAutoFit/>
          </a:bodyPr>
          <a:lstStyle/>
          <a:p>
            <a:r>
              <a:rPr lang="en-US" dirty="0"/>
              <a:t>TIẾT 2</a:t>
            </a:r>
          </a:p>
        </p:txBody>
      </p:sp>
    </p:spTree>
    <p:extLst>
      <p:ext uri="{BB962C8B-B14F-4D97-AF65-F5344CB8AC3E}">
        <p14:creationId xmlns:p14="http://schemas.microsoft.com/office/powerpoint/2010/main" val="18918667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6F5372-E131-4546-B543-146BF1FEC3F5}"/>
              </a:ext>
            </a:extLst>
          </p:cNvPr>
          <p:cNvPicPr>
            <a:picLocks noChangeAspect="1"/>
          </p:cNvPicPr>
          <p:nvPr/>
        </p:nvPicPr>
        <p:blipFill>
          <a:blip r:embed="rId2"/>
          <a:stretch>
            <a:fillRect/>
          </a:stretch>
        </p:blipFill>
        <p:spPr>
          <a:xfrm>
            <a:off x="5486400" y="152400"/>
            <a:ext cx="2011854" cy="2840982"/>
          </a:xfrm>
          <a:prstGeom prst="rect">
            <a:avLst/>
          </a:prstGeom>
        </p:spPr>
      </p:pic>
      <p:pic>
        <p:nvPicPr>
          <p:cNvPr id="3" name="Picture 2">
            <a:extLst>
              <a:ext uri="{FF2B5EF4-FFF2-40B4-BE49-F238E27FC236}">
                <a16:creationId xmlns:a16="http://schemas.microsoft.com/office/drawing/2014/main" id="{9A855E11-523F-4FA3-946A-24B2AD24BA9A}"/>
              </a:ext>
            </a:extLst>
          </p:cNvPr>
          <p:cNvPicPr>
            <a:picLocks noChangeAspect="1"/>
          </p:cNvPicPr>
          <p:nvPr/>
        </p:nvPicPr>
        <p:blipFill>
          <a:blip r:embed="rId3"/>
          <a:stretch>
            <a:fillRect/>
          </a:stretch>
        </p:blipFill>
        <p:spPr>
          <a:xfrm>
            <a:off x="1823292" y="152400"/>
            <a:ext cx="2005758" cy="2840982"/>
          </a:xfrm>
          <a:prstGeom prst="rect">
            <a:avLst/>
          </a:prstGeom>
        </p:spPr>
      </p:pic>
      <p:pic>
        <p:nvPicPr>
          <p:cNvPr id="4" name="Picture 3">
            <a:extLst>
              <a:ext uri="{FF2B5EF4-FFF2-40B4-BE49-F238E27FC236}">
                <a16:creationId xmlns:a16="http://schemas.microsoft.com/office/drawing/2014/main" id="{9165885E-39E3-474B-8785-9B0CD0CD66ED}"/>
              </a:ext>
            </a:extLst>
          </p:cNvPr>
          <p:cNvPicPr>
            <a:picLocks noChangeAspect="1"/>
          </p:cNvPicPr>
          <p:nvPr/>
        </p:nvPicPr>
        <p:blipFill>
          <a:blip r:embed="rId4"/>
          <a:stretch>
            <a:fillRect/>
          </a:stretch>
        </p:blipFill>
        <p:spPr>
          <a:xfrm>
            <a:off x="2255520" y="3390900"/>
            <a:ext cx="4762500" cy="2628900"/>
          </a:xfrm>
          <a:prstGeom prst="rect">
            <a:avLst/>
          </a:prstGeom>
        </p:spPr>
      </p:pic>
      <p:sp>
        <p:nvSpPr>
          <p:cNvPr id="5" name="TextBox 4">
            <a:extLst>
              <a:ext uri="{FF2B5EF4-FFF2-40B4-BE49-F238E27FC236}">
                <a16:creationId xmlns:a16="http://schemas.microsoft.com/office/drawing/2014/main" id="{1D569541-93D9-438D-94F7-16870BD9134A}"/>
              </a:ext>
            </a:extLst>
          </p:cNvPr>
          <p:cNvSpPr txBox="1"/>
          <p:nvPr/>
        </p:nvSpPr>
        <p:spPr>
          <a:xfrm>
            <a:off x="2133600" y="6324600"/>
            <a:ext cx="7543800" cy="381000"/>
          </a:xfrm>
          <a:prstGeom prst="rect">
            <a:avLst/>
          </a:prstGeom>
          <a:noFill/>
        </p:spPr>
        <p:txBody>
          <a:bodyPr wrap="square" rtlCol="0">
            <a:spAutoFit/>
          </a:bodyPr>
          <a:lstStyle/>
          <a:p>
            <a:r>
              <a:rPr lang="en-US" dirty="0">
                <a:solidFill>
                  <a:srgbClr val="FF0000"/>
                </a:solidFill>
                <a:latin typeface="Times New Roman" panose="02020603050405020304" pitchFamily="18" charset="0"/>
                <a:cs typeface="Times New Roman" panose="02020603050405020304" pitchFamily="18" charset="0"/>
              </a:rPr>
              <a:t>CÔNG ƯỚC LIÊN HỢP QUỐC VỀ QUYỀN TRẺ EM ( UNICEF)</a:t>
            </a:r>
          </a:p>
        </p:txBody>
      </p:sp>
      <p:sp>
        <p:nvSpPr>
          <p:cNvPr id="6" name="TextBox 5">
            <a:extLst>
              <a:ext uri="{FF2B5EF4-FFF2-40B4-BE49-F238E27FC236}">
                <a16:creationId xmlns:a16="http://schemas.microsoft.com/office/drawing/2014/main" id="{AB98E1F6-301B-4410-AA54-5772A82E6453}"/>
              </a:ext>
            </a:extLst>
          </p:cNvPr>
          <p:cNvSpPr txBox="1"/>
          <p:nvPr/>
        </p:nvSpPr>
        <p:spPr>
          <a:xfrm>
            <a:off x="2286000" y="3130034"/>
            <a:ext cx="7239000" cy="369332"/>
          </a:xfrm>
          <a:prstGeom prst="rect">
            <a:avLst/>
          </a:prstGeom>
          <a:noFill/>
        </p:spPr>
        <p:txBody>
          <a:bodyPr wrap="square" rtlCol="0">
            <a:spAutoFit/>
          </a:bodyPr>
          <a:lstStyle/>
          <a:p>
            <a:r>
              <a:rPr lang="en-US" dirty="0">
                <a:solidFill>
                  <a:srgbClr val="FF0000"/>
                </a:solidFill>
                <a:latin typeface="Times New Roman" panose="02020603050405020304" pitchFamily="18" charset="0"/>
                <a:cs typeface="Times New Roman" panose="02020603050405020304" pitchFamily="18" charset="0"/>
              </a:rPr>
              <a:t>LUẬT BẢO VỆ, CHĂM SÓC VÀ GIÁO DỤC TRẺ EM</a:t>
            </a:r>
          </a:p>
        </p:txBody>
      </p:sp>
    </p:spTree>
    <p:extLst>
      <p:ext uri="{BB962C8B-B14F-4D97-AF65-F5344CB8AC3E}">
        <p14:creationId xmlns:p14="http://schemas.microsoft.com/office/powerpoint/2010/main" val="3756752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circle(in)">
                                      <p:cBhvr>
                                        <p:cTn id="14" dur="2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down)">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0" y="0"/>
            <a:ext cx="9144000" cy="914400"/>
          </a:xfrm>
          <a:prstGeom prst="rect">
            <a:avLst/>
          </a:prstGeom>
        </p:spPr>
        <p:txBody>
          <a:bodyPr/>
          <a:lstStyle/>
          <a:p>
            <a:pPr algn="ctr">
              <a:spcBef>
                <a:spcPct val="0"/>
              </a:spcBef>
            </a:pPr>
            <a:r>
              <a:rPr lang="vi-VN" sz="2800" b="1" dirty="0">
                <a:solidFill>
                  <a:srgbClr val="0000FF"/>
                </a:solidFill>
                <a:latin typeface="+mj-lt"/>
              </a:rPr>
              <a:t>Tuyên bố thế giới về sự sống còn, quyền được bảo vệ và phát triển của trẻ em</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3200" b="1" i="0" u="none" strike="noStrike" kern="1200" cap="none" spc="0" normalizeH="0" baseline="0" noProof="0" dirty="0">
              <a:ln>
                <a:noFill/>
              </a:ln>
              <a:solidFill>
                <a:srgbClr val="0000FF"/>
              </a:solidFill>
              <a:effectLst/>
              <a:uLnTx/>
              <a:uFillTx/>
              <a:latin typeface=".VnTime" pitchFamily="34" charset="0"/>
              <a:ea typeface="+mj-ea"/>
              <a:cs typeface="+mj-cs"/>
            </a:endParaRPr>
          </a:p>
        </p:txBody>
      </p:sp>
      <p:sp>
        <p:nvSpPr>
          <p:cNvPr id="3" name="Line 6"/>
          <p:cNvSpPr>
            <a:spLocks noChangeShapeType="1"/>
          </p:cNvSpPr>
          <p:nvPr/>
        </p:nvSpPr>
        <p:spPr bwMode="auto">
          <a:xfrm>
            <a:off x="0" y="990600"/>
            <a:ext cx="9144000" cy="0"/>
          </a:xfrm>
          <a:prstGeom prst="line">
            <a:avLst/>
          </a:prstGeom>
          <a:noFill/>
          <a:ln w="28575">
            <a:solidFill>
              <a:schemeClr val="accent2"/>
            </a:solidFill>
            <a:round/>
            <a:headEnd/>
            <a:tailEnd/>
          </a:ln>
          <a:effectLst/>
        </p:spPr>
        <p:txBody>
          <a:bodyPr/>
          <a:lstStyle/>
          <a:p>
            <a:endParaRPr lang="en-US"/>
          </a:p>
        </p:txBody>
      </p:sp>
      <p:sp>
        <p:nvSpPr>
          <p:cNvPr id="11" name="Line 5"/>
          <p:cNvSpPr>
            <a:spLocks noChangeShapeType="1"/>
          </p:cNvSpPr>
          <p:nvPr/>
        </p:nvSpPr>
        <p:spPr bwMode="auto">
          <a:xfrm>
            <a:off x="4267200" y="990600"/>
            <a:ext cx="0" cy="5867400"/>
          </a:xfrm>
          <a:prstGeom prst="line">
            <a:avLst/>
          </a:prstGeom>
          <a:noFill/>
          <a:ln w="76200" cmpd="tri">
            <a:solidFill>
              <a:schemeClr val="accent2"/>
            </a:solidFill>
            <a:round/>
            <a:headEnd/>
            <a:tailEnd/>
          </a:ln>
          <a:effectLst/>
        </p:spPr>
        <p:txBody>
          <a:bodyPr/>
          <a:lstStyle/>
          <a:p>
            <a:endParaRPr lang="en-US"/>
          </a:p>
        </p:txBody>
      </p:sp>
      <p:sp>
        <p:nvSpPr>
          <p:cNvPr id="12" name="TextBox 11"/>
          <p:cNvSpPr txBox="1"/>
          <p:nvPr/>
        </p:nvSpPr>
        <p:spPr>
          <a:xfrm>
            <a:off x="0" y="990600"/>
            <a:ext cx="3886200" cy="461665"/>
          </a:xfrm>
          <a:prstGeom prst="rect">
            <a:avLst/>
          </a:prstGeom>
          <a:noFill/>
        </p:spPr>
        <p:txBody>
          <a:bodyPr wrap="square" rtlCol="0">
            <a:spAutoFit/>
          </a:bodyPr>
          <a:lstStyle/>
          <a:p>
            <a:r>
              <a:rPr lang="en-US" sz="2400" b="1" dirty="0">
                <a:solidFill>
                  <a:srgbClr val="FF0000"/>
                </a:solidFill>
                <a:latin typeface="Times New Roman" pitchFamily="18" charset="0"/>
                <a:cs typeface="Times New Roman" pitchFamily="18" charset="0"/>
              </a:rPr>
              <a:t>I. Tìm hiểu chung</a:t>
            </a:r>
          </a:p>
        </p:txBody>
      </p:sp>
      <p:sp>
        <p:nvSpPr>
          <p:cNvPr id="13" name="TextBox 12"/>
          <p:cNvSpPr txBox="1"/>
          <p:nvPr/>
        </p:nvSpPr>
        <p:spPr>
          <a:xfrm>
            <a:off x="0" y="1367135"/>
            <a:ext cx="3886200" cy="461665"/>
          </a:xfrm>
          <a:prstGeom prst="rect">
            <a:avLst/>
          </a:prstGeom>
          <a:noFill/>
        </p:spPr>
        <p:txBody>
          <a:bodyPr wrap="square" rtlCol="0">
            <a:spAutoFit/>
          </a:bodyPr>
          <a:lstStyle/>
          <a:p>
            <a:r>
              <a:rPr lang="en-US" sz="2400" b="1" dirty="0">
                <a:solidFill>
                  <a:srgbClr val="FF0000"/>
                </a:solidFill>
                <a:latin typeface="Times New Roman" pitchFamily="18" charset="0"/>
                <a:cs typeface="Times New Roman" pitchFamily="18" charset="0"/>
              </a:rPr>
              <a:t>II. Phân tích</a:t>
            </a:r>
          </a:p>
        </p:txBody>
      </p:sp>
      <p:sp>
        <p:nvSpPr>
          <p:cNvPr id="14" name="Text Box 22"/>
          <p:cNvSpPr txBox="1">
            <a:spLocks noChangeArrowheads="1"/>
          </p:cNvSpPr>
          <p:nvPr/>
        </p:nvSpPr>
        <p:spPr bwMode="auto">
          <a:xfrm>
            <a:off x="152400" y="1748135"/>
            <a:ext cx="1752600" cy="461665"/>
          </a:xfrm>
          <a:prstGeom prst="rect">
            <a:avLst/>
          </a:prstGeom>
          <a:noFill/>
          <a:ln w="9525">
            <a:noFill/>
            <a:miter lim="800000"/>
            <a:headEnd/>
            <a:tailEnd/>
          </a:ln>
          <a:effectLst/>
        </p:spPr>
        <p:txBody>
          <a:bodyPr>
            <a:spAutoFit/>
          </a:bodyPr>
          <a:lstStyle/>
          <a:p>
            <a:pPr algn="just">
              <a:spcBef>
                <a:spcPct val="50000"/>
              </a:spcBef>
            </a:pPr>
            <a:r>
              <a:rPr lang="en-US" sz="2400" b="1" dirty="0">
                <a:latin typeface="Times New Roman" pitchFamily="18" charset="0"/>
                <a:cs typeface="Times New Roman" pitchFamily="18" charset="0"/>
              </a:rPr>
              <a:t>1) </a:t>
            </a:r>
            <a:r>
              <a:rPr lang="en-US" sz="2400" b="1" dirty="0" err="1">
                <a:latin typeface="Times New Roman" pitchFamily="18" charset="0"/>
                <a:cs typeface="Times New Roman" pitchFamily="18" charset="0"/>
              </a:rPr>
              <a:t>Mở</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đầu</a:t>
            </a:r>
            <a:r>
              <a:rPr lang="en-US" sz="2400" b="1" dirty="0">
                <a:latin typeface="Times New Roman" pitchFamily="18" charset="0"/>
                <a:cs typeface="Times New Roman" pitchFamily="18" charset="0"/>
              </a:rPr>
              <a:t>:</a:t>
            </a:r>
          </a:p>
        </p:txBody>
      </p:sp>
      <p:sp>
        <p:nvSpPr>
          <p:cNvPr id="19" name="Text Box 13"/>
          <p:cNvSpPr txBox="1">
            <a:spLocks noChangeArrowheads="1"/>
          </p:cNvSpPr>
          <p:nvPr/>
        </p:nvSpPr>
        <p:spPr bwMode="auto">
          <a:xfrm>
            <a:off x="152400" y="2133600"/>
            <a:ext cx="3035300" cy="461665"/>
          </a:xfrm>
          <a:prstGeom prst="rect">
            <a:avLst/>
          </a:prstGeom>
          <a:noFill/>
          <a:ln w="9525">
            <a:noFill/>
            <a:miter lim="800000"/>
            <a:headEnd/>
            <a:tailEnd/>
          </a:ln>
          <a:effectLst/>
        </p:spPr>
        <p:txBody>
          <a:bodyPr wrap="square">
            <a:spAutoFit/>
          </a:bodyPr>
          <a:lstStyle/>
          <a:p>
            <a:pPr algn="just">
              <a:spcBef>
                <a:spcPct val="50000"/>
              </a:spcBef>
            </a:pPr>
            <a:r>
              <a:rPr lang="en-US" sz="2400" b="1" dirty="0">
                <a:latin typeface="Times New Roman" pitchFamily="18" charset="0"/>
                <a:cs typeface="Times New Roman" pitchFamily="18" charset="0"/>
              </a:rPr>
              <a:t>2) Sự thách thức</a:t>
            </a:r>
          </a:p>
        </p:txBody>
      </p:sp>
      <p:sp>
        <p:nvSpPr>
          <p:cNvPr id="23" name="Text Box 13"/>
          <p:cNvSpPr txBox="1">
            <a:spLocks noChangeArrowheads="1"/>
          </p:cNvSpPr>
          <p:nvPr/>
        </p:nvSpPr>
        <p:spPr bwMode="auto">
          <a:xfrm>
            <a:off x="152400" y="2510135"/>
            <a:ext cx="2044700" cy="461665"/>
          </a:xfrm>
          <a:prstGeom prst="rect">
            <a:avLst/>
          </a:prstGeom>
          <a:noFill/>
          <a:ln w="9525">
            <a:noFill/>
            <a:miter lim="800000"/>
            <a:headEnd/>
            <a:tailEnd/>
          </a:ln>
          <a:effectLst/>
        </p:spPr>
        <p:txBody>
          <a:bodyPr>
            <a:spAutoFit/>
          </a:bodyPr>
          <a:lstStyle/>
          <a:p>
            <a:pPr algn="just">
              <a:spcBef>
                <a:spcPct val="50000"/>
              </a:spcBef>
            </a:pPr>
            <a:r>
              <a:rPr lang="en-US" sz="2400" b="1" dirty="0">
                <a:latin typeface="Times New Roman" pitchFamily="18" charset="0"/>
                <a:cs typeface="Times New Roman" pitchFamily="18" charset="0"/>
              </a:rPr>
              <a:t>3) Cơ hội</a:t>
            </a:r>
          </a:p>
        </p:txBody>
      </p:sp>
      <p:sp>
        <p:nvSpPr>
          <p:cNvPr id="24" name="Text Box 14"/>
          <p:cNvSpPr txBox="1">
            <a:spLocks noChangeArrowheads="1"/>
          </p:cNvSpPr>
          <p:nvPr/>
        </p:nvSpPr>
        <p:spPr bwMode="auto">
          <a:xfrm>
            <a:off x="4419600" y="1143000"/>
            <a:ext cx="4495800" cy="1446550"/>
          </a:xfrm>
          <a:prstGeom prst="rect">
            <a:avLst/>
          </a:prstGeom>
          <a:noFill/>
          <a:ln w="9525">
            <a:noFill/>
            <a:miter lim="800000"/>
            <a:headEnd/>
            <a:tailEnd/>
          </a:ln>
          <a:effectLst/>
        </p:spPr>
        <p:txBody>
          <a:bodyPr wrap="square">
            <a:spAutoFit/>
          </a:bodyPr>
          <a:lstStyle/>
          <a:p>
            <a:pPr algn="just">
              <a:spcBef>
                <a:spcPct val="50000"/>
              </a:spcBef>
            </a:pPr>
            <a:r>
              <a:rPr lang="en-US" sz="2200" dirty="0">
                <a:latin typeface="Times New Roman" pitchFamily="18" charset="0"/>
                <a:cs typeface="Times New Roman" pitchFamily="18" charset="0"/>
              </a:rPr>
              <a:t>       Qua phần “Cơ hội”, em thấy việc bảo vệ, chăm sóc trẻ em trong bối cảnh thế giới hiện nay có những điều kiện thuận lợi gì?</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23"/>
                                        </p:tgtEl>
                                        <p:attrNameLst>
                                          <p:attrName>style.visibility</p:attrName>
                                        </p:attrNameLst>
                                      </p:cBhvr>
                                      <p:to>
                                        <p:strVal val="visible"/>
                                      </p:to>
                                    </p:set>
                                    <p:anim calcmode="discrete" valueType="clr">
                                      <p:cBhvr override="childStyle">
                                        <p:cTn id="7" dur="80"/>
                                        <p:tgtEl>
                                          <p:spTgt spid="2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3"/>
                                        </p:tgtEl>
                                        <p:attrNameLst>
                                          <p:attrName>fillcolor</p:attrName>
                                        </p:attrNameLst>
                                      </p:cBhvr>
                                      <p:tavLst>
                                        <p:tav tm="0">
                                          <p:val>
                                            <p:clrVal>
                                              <a:schemeClr val="accent2"/>
                                            </p:clrVal>
                                          </p:val>
                                        </p:tav>
                                        <p:tav tm="50000">
                                          <p:val>
                                            <p:clrVal>
                                              <a:schemeClr val="hlink"/>
                                            </p:clrVal>
                                          </p:val>
                                        </p:tav>
                                      </p:tavLst>
                                    </p:anim>
                                    <p:set>
                                      <p:cBhvr>
                                        <p:cTn id="9" dur="80"/>
                                        <p:tgtEl>
                                          <p:spTgt spid="23"/>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iterate type="lt">
                                    <p:tmPct val="5000"/>
                                  </p:iterate>
                                  <p:childTnLst>
                                    <p:set>
                                      <p:cBhvr>
                                        <p:cTn id="13" dur="1" fill="hold">
                                          <p:stCondLst>
                                            <p:cond delay="0"/>
                                          </p:stCondLst>
                                        </p:cTn>
                                        <p:tgtEl>
                                          <p:spTgt spid="24"/>
                                        </p:tgtEl>
                                        <p:attrNameLst>
                                          <p:attrName>style.visibility</p:attrName>
                                        </p:attrNameLst>
                                      </p:cBhvr>
                                      <p:to>
                                        <p:strVal val="visible"/>
                                      </p:to>
                                    </p:set>
                                    <p:anim calcmode="lin" valueType="num">
                                      <p:cBhvr>
                                        <p:cTn id="14" dur="1000" fill="hold"/>
                                        <p:tgtEl>
                                          <p:spTgt spid="24"/>
                                        </p:tgtEl>
                                        <p:attrNameLst>
                                          <p:attrName>ppt_w</p:attrName>
                                        </p:attrNameLst>
                                      </p:cBhvr>
                                      <p:tavLst>
                                        <p:tav tm="0">
                                          <p:val>
                                            <p:fltVal val="0"/>
                                          </p:val>
                                        </p:tav>
                                        <p:tav tm="100000">
                                          <p:val>
                                            <p:strVal val="#ppt_w"/>
                                          </p:val>
                                        </p:tav>
                                      </p:tavLst>
                                    </p:anim>
                                    <p:anim calcmode="lin" valueType="num">
                                      <p:cBhvr>
                                        <p:cTn id="15" dur="1000" fill="hold"/>
                                        <p:tgtEl>
                                          <p:spTgt spid="24"/>
                                        </p:tgtEl>
                                        <p:attrNameLst>
                                          <p:attrName>ppt_h</p:attrName>
                                        </p:attrNameLst>
                                      </p:cBhvr>
                                      <p:tavLst>
                                        <p:tav tm="0">
                                          <p:val>
                                            <p:fltVal val="0"/>
                                          </p:val>
                                        </p:tav>
                                        <p:tav tm="100000">
                                          <p:val>
                                            <p:strVal val="#ppt_h"/>
                                          </p:val>
                                        </p:tav>
                                      </p:tavLst>
                                    </p:anim>
                                    <p:anim calcmode="lin" valueType="num">
                                      <p:cBhvr>
                                        <p:cTn id="16" dur="1000" fill="hold"/>
                                        <p:tgtEl>
                                          <p:spTgt spid="24"/>
                                        </p:tgtEl>
                                        <p:attrNameLst>
                                          <p:attrName>style.rotation</p:attrName>
                                        </p:attrNameLst>
                                      </p:cBhvr>
                                      <p:tavLst>
                                        <p:tav tm="0">
                                          <p:val>
                                            <p:fltVal val="90"/>
                                          </p:val>
                                        </p:tav>
                                        <p:tav tm="100000">
                                          <p:val>
                                            <p:fltVal val="0"/>
                                          </p:val>
                                        </p:tav>
                                      </p:tavLst>
                                    </p:anim>
                                    <p:animEffect transition="in" filter="fade">
                                      <p:cBhvr>
                                        <p:cTn id="17" dur="1000"/>
                                        <p:tgtEl>
                                          <p:spTgt spid="24"/>
                                        </p:tgtEl>
                                      </p:cBhvr>
                                    </p:animEffect>
                                  </p:childTnLst>
                                </p:cTn>
                              </p:par>
                            </p:childTnLst>
                          </p:cTn>
                        </p:par>
                        <p:par>
                          <p:cTn id="18" fill="hold">
                            <p:stCondLst>
                              <p:cond delay="5700"/>
                            </p:stCondLst>
                            <p:childTnLst>
                              <p:par>
                                <p:cTn id="19" presetID="3" presetClass="exit" presetSubtype="10" fill="hold" grpId="1" nodeType="afterEffect">
                                  <p:stCondLst>
                                    <p:cond delay="0"/>
                                  </p:stCondLst>
                                  <p:iterate type="lt">
                                    <p:tmPct val="0"/>
                                  </p:iterate>
                                  <p:childTnLst>
                                    <p:animEffect transition="out" filter="blinds(horizontal)">
                                      <p:cBhvr>
                                        <p:cTn id="20" dur="500"/>
                                        <p:tgtEl>
                                          <p:spTgt spid="24"/>
                                        </p:tgtEl>
                                      </p:cBhvr>
                                    </p:animEffect>
                                    <p:set>
                                      <p:cBhvr>
                                        <p:cTn id="21"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4"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Line 4"/>
          <p:cNvSpPr>
            <a:spLocks noChangeShapeType="1"/>
          </p:cNvSpPr>
          <p:nvPr/>
        </p:nvSpPr>
        <p:spPr bwMode="auto">
          <a:xfrm>
            <a:off x="0" y="990600"/>
            <a:ext cx="9144000" cy="0"/>
          </a:xfrm>
          <a:prstGeom prst="line">
            <a:avLst/>
          </a:prstGeom>
          <a:noFill/>
          <a:ln w="28575">
            <a:solidFill>
              <a:schemeClr val="accent2"/>
            </a:solidFill>
            <a:round/>
            <a:headEnd/>
            <a:tailEnd/>
          </a:ln>
          <a:effectLst/>
        </p:spPr>
        <p:txBody>
          <a:bodyPr/>
          <a:lstStyle/>
          <a:p>
            <a:endParaRPr lang="en-US"/>
          </a:p>
        </p:txBody>
      </p:sp>
      <p:sp>
        <p:nvSpPr>
          <p:cNvPr id="32773" name="Line 5"/>
          <p:cNvSpPr>
            <a:spLocks noChangeShapeType="1"/>
          </p:cNvSpPr>
          <p:nvPr/>
        </p:nvSpPr>
        <p:spPr bwMode="auto">
          <a:xfrm>
            <a:off x="4267200" y="990600"/>
            <a:ext cx="0" cy="5867400"/>
          </a:xfrm>
          <a:prstGeom prst="line">
            <a:avLst/>
          </a:prstGeom>
          <a:noFill/>
          <a:ln w="76200" cmpd="tri">
            <a:solidFill>
              <a:schemeClr val="accent2"/>
            </a:solidFill>
            <a:round/>
            <a:headEnd/>
            <a:tailEnd/>
          </a:ln>
          <a:effectLst/>
        </p:spPr>
        <p:txBody>
          <a:bodyPr/>
          <a:lstStyle/>
          <a:p>
            <a:endParaRPr lang="en-US"/>
          </a:p>
        </p:txBody>
      </p:sp>
      <p:sp>
        <p:nvSpPr>
          <p:cNvPr id="32782" name="Text Box 14"/>
          <p:cNvSpPr txBox="1">
            <a:spLocks noChangeArrowheads="1"/>
          </p:cNvSpPr>
          <p:nvPr/>
        </p:nvSpPr>
        <p:spPr bwMode="auto">
          <a:xfrm>
            <a:off x="4419600" y="1066800"/>
            <a:ext cx="4495800" cy="1446550"/>
          </a:xfrm>
          <a:prstGeom prst="rect">
            <a:avLst/>
          </a:prstGeom>
          <a:noFill/>
          <a:ln w="9525">
            <a:noFill/>
            <a:miter lim="800000"/>
            <a:headEnd/>
            <a:tailEnd/>
          </a:ln>
          <a:effectLst/>
        </p:spPr>
        <p:txBody>
          <a:bodyPr wrap="square">
            <a:spAutoFit/>
          </a:bodyPr>
          <a:lstStyle/>
          <a:p>
            <a:pPr algn="just">
              <a:spcBef>
                <a:spcPct val="50000"/>
              </a:spcBef>
            </a:pPr>
            <a:r>
              <a:rPr lang="en-US" dirty="0"/>
              <a:t>       </a:t>
            </a:r>
            <a:r>
              <a:rPr lang="en-US" sz="2200" dirty="0">
                <a:latin typeface="Times New Roman" pitchFamily="18" charset="0"/>
                <a:cs typeface="Times New Roman" pitchFamily="18" charset="0"/>
              </a:rPr>
              <a:t>Qua phần “Cơ hội”, em thấy việc bảo vệ, chăm sóc trẻ em trong bối cảnh thế giới hiện nay có những điều kiện thuận lợi gì?</a:t>
            </a:r>
          </a:p>
        </p:txBody>
      </p:sp>
      <p:sp>
        <p:nvSpPr>
          <p:cNvPr id="32783" name="Text Box 15"/>
          <p:cNvSpPr txBox="1">
            <a:spLocks noChangeArrowheads="1"/>
          </p:cNvSpPr>
          <p:nvPr/>
        </p:nvSpPr>
        <p:spPr bwMode="auto">
          <a:xfrm>
            <a:off x="4648200" y="2743200"/>
            <a:ext cx="3810000" cy="366713"/>
          </a:xfrm>
          <a:prstGeom prst="rect">
            <a:avLst/>
          </a:prstGeom>
          <a:noFill/>
          <a:ln w="9525">
            <a:noFill/>
            <a:miter lim="800000"/>
            <a:headEnd/>
            <a:tailEnd/>
          </a:ln>
          <a:effectLst/>
        </p:spPr>
        <p:txBody>
          <a:bodyPr>
            <a:spAutoFit/>
          </a:bodyPr>
          <a:lstStyle/>
          <a:p>
            <a:pPr algn="just">
              <a:spcBef>
                <a:spcPct val="50000"/>
              </a:spcBef>
            </a:pPr>
            <a:endParaRPr lang="en-US"/>
          </a:p>
        </p:txBody>
      </p:sp>
      <p:sp>
        <p:nvSpPr>
          <p:cNvPr id="32784" name="Text Box 16"/>
          <p:cNvSpPr txBox="1">
            <a:spLocks noChangeArrowheads="1"/>
          </p:cNvSpPr>
          <p:nvPr/>
        </p:nvSpPr>
        <p:spPr bwMode="auto">
          <a:xfrm>
            <a:off x="0" y="2895600"/>
            <a:ext cx="4114800" cy="1446550"/>
          </a:xfrm>
          <a:prstGeom prst="rect">
            <a:avLst/>
          </a:prstGeom>
          <a:noFill/>
          <a:ln w="9525">
            <a:noFill/>
            <a:miter lim="800000"/>
            <a:headEnd/>
            <a:tailEnd/>
          </a:ln>
          <a:effectLst/>
        </p:spPr>
        <p:txBody>
          <a:bodyPr>
            <a:spAutoFit/>
          </a:bodyPr>
          <a:lstStyle/>
          <a:p>
            <a:pPr algn="just">
              <a:spcBef>
                <a:spcPct val="50000"/>
              </a:spcBef>
            </a:pPr>
            <a:r>
              <a:rPr lang="en-US" dirty="0">
                <a:sym typeface="Wingdings" pitchFamily="2" charset="2"/>
              </a:rPr>
              <a:t>        </a:t>
            </a:r>
            <a:r>
              <a:rPr lang="en-US" sz="2200" dirty="0">
                <a:latin typeface="Times New Roman" pitchFamily="18" charset="0"/>
                <a:cs typeface="Times New Roman" pitchFamily="18" charset="0"/>
                <a:sym typeface="Wingdings" pitchFamily="2" charset="2"/>
              </a:rPr>
              <a:t>- </a:t>
            </a:r>
            <a:r>
              <a:rPr lang="en-US" sz="2200" dirty="0">
                <a:latin typeface="Times New Roman" pitchFamily="18" charset="0"/>
                <a:cs typeface="Times New Roman" pitchFamily="18" charset="0"/>
              </a:rPr>
              <a:t>Sự liên kết lại của các quốc gia cùng ý thức cao của cộng đồng quốc tế. Đã có công ước về quyền trẻ em.</a:t>
            </a:r>
          </a:p>
        </p:txBody>
      </p:sp>
      <p:sp>
        <p:nvSpPr>
          <p:cNvPr id="32785" name="Text Box 17"/>
          <p:cNvSpPr txBox="1">
            <a:spLocks noChangeArrowheads="1"/>
          </p:cNvSpPr>
          <p:nvPr/>
        </p:nvSpPr>
        <p:spPr bwMode="auto">
          <a:xfrm>
            <a:off x="76200" y="4343400"/>
            <a:ext cx="4114800" cy="1107996"/>
          </a:xfrm>
          <a:prstGeom prst="rect">
            <a:avLst/>
          </a:prstGeom>
          <a:noFill/>
          <a:ln w="9525">
            <a:noFill/>
            <a:miter lim="800000"/>
            <a:headEnd/>
            <a:tailEnd/>
          </a:ln>
          <a:effectLst/>
        </p:spPr>
        <p:txBody>
          <a:bodyPr>
            <a:spAutoFit/>
          </a:bodyPr>
          <a:lstStyle/>
          <a:p>
            <a:pPr algn="just">
              <a:spcBef>
                <a:spcPct val="50000"/>
              </a:spcBef>
            </a:pPr>
            <a:r>
              <a:rPr lang="en-US" sz="2200" dirty="0">
                <a:latin typeface="Times New Roman" pitchFamily="18" charset="0"/>
                <a:cs typeface="Times New Roman" pitchFamily="18" charset="0"/>
                <a:sym typeface="Wingdings" pitchFamily="2" charset="2"/>
              </a:rPr>
              <a:t>     - Sự hợp tác và đoàn kết quốc tế ngày càng có hiệu quả cụ thể trên nhiều lĩnh vực.</a:t>
            </a:r>
          </a:p>
        </p:txBody>
      </p:sp>
      <p:sp>
        <p:nvSpPr>
          <p:cNvPr id="32786" name="Text Box 18"/>
          <p:cNvSpPr txBox="1">
            <a:spLocks noChangeArrowheads="1"/>
          </p:cNvSpPr>
          <p:nvPr/>
        </p:nvSpPr>
        <p:spPr bwMode="auto">
          <a:xfrm>
            <a:off x="152400" y="5445204"/>
            <a:ext cx="4114800" cy="1107996"/>
          </a:xfrm>
          <a:prstGeom prst="rect">
            <a:avLst/>
          </a:prstGeom>
          <a:noFill/>
          <a:ln w="9525">
            <a:noFill/>
            <a:miter lim="800000"/>
            <a:headEnd/>
            <a:tailEnd/>
          </a:ln>
          <a:effectLst/>
        </p:spPr>
        <p:txBody>
          <a:bodyPr>
            <a:spAutoFit/>
          </a:bodyPr>
          <a:lstStyle/>
          <a:p>
            <a:pPr algn="just">
              <a:spcBef>
                <a:spcPct val="50000"/>
              </a:spcBef>
            </a:pPr>
            <a:r>
              <a:rPr lang="en-US" dirty="0"/>
              <a:t>  - </a:t>
            </a:r>
            <a:r>
              <a:rPr lang="en-US" sz="2200" dirty="0" err="1">
                <a:latin typeface="Times New Roman" pitchFamily="18" charset="0"/>
                <a:cs typeface="Times New Roman" pitchFamily="18" charset="0"/>
              </a:rPr>
              <a:t>Nêu</a:t>
            </a:r>
            <a:r>
              <a:rPr lang="en-US" sz="2200" dirty="0">
                <a:latin typeface="Times New Roman" pitchFamily="18" charset="0"/>
                <a:cs typeface="Times New Roman" pitchFamily="18" charset="0"/>
              </a:rPr>
              <a:t> lên sự quan tâm cụ thể của Đảng và Nhà nước về đẩy mạnh việc chăm sóc, bảo vệ trẻ em.</a:t>
            </a:r>
          </a:p>
        </p:txBody>
      </p:sp>
      <p:sp>
        <p:nvSpPr>
          <p:cNvPr id="16" name="TextBox 15"/>
          <p:cNvSpPr txBox="1"/>
          <p:nvPr/>
        </p:nvSpPr>
        <p:spPr>
          <a:xfrm>
            <a:off x="0" y="990600"/>
            <a:ext cx="3886200" cy="461665"/>
          </a:xfrm>
          <a:prstGeom prst="rect">
            <a:avLst/>
          </a:prstGeom>
          <a:noFill/>
        </p:spPr>
        <p:txBody>
          <a:bodyPr wrap="square" rtlCol="0">
            <a:spAutoFit/>
          </a:bodyPr>
          <a:lstStyle/>
          <a:p>
            <a:r>
              <a:rPr lang="en-US" sz="2400" b="1" dirty="0">
                <a:solidFill>
                  <a:srgbClr val="FF0000"/>
                </a:solidFill>
                <a:latin typeface="Times New Roman" pitchFamily="18" charset="0"/>
                <a:cs typeface="Times New Roman" pitchFamily="18" charset="0"/>
              </a:rPr>
              <a:t>I. Tìm hiểu chung</a:t>
            </a:r>
          </a:p>
        </p:txBody>
      </p:sp>
      <p:sp>
        <p:nvSpPr>
          <p:cNvPr id="17" name="TextBox 16"/>
          <p:cNvSpPr txBox="1"/>
          <p:nvPr/>
        </p:nvSpPr>
        <p:spPr>
          <a:xfrm>
            <a:off x="0" y="1367135"/>
            <a:ext cx="3886200" cy="461665"/>
          </a:xfrm>
          <a:prstGeom prst="rect">
            <a:avLst/>
          </a:prstGeom>
          <a:noFill/>
        </p:spPr>
        <p:txBody>
          <a:bodyPr wrap="square" rtlCol="0">
            <a:spAutoFit/>
          </a:bodyPr>
          <a:lstStyle/>
          <a:p>
            <a:r>
              <a:rPr lang="en-US" sz="2400" b="1" dirty="0">
                <a:solidFill>
                  <a:srgbClr val="FF0000"/>
                </a:solidFill>
                <a:latin typeface="Times New Roman" pitchFamily="18" charset="0"/>
                <a:cs typeface="Times New Roman" pitchFamily="18" charset="0"/>
              </a:rPr>
              <a:t>II. Phân tích</a:t>
            </a:r>
          </a:p>
        </p:txBody>
      </p:sp>
      <p:sp>
        <p:nvSpPr>
          <p:cNvPr id="18" name="Text Box 22"/>
          <p:cNvSpPr txBox="1">
            <a:spLocks noChangeArrowheads="1"/>
          </p:cNvSpPr>
          <p:nvPr/>
        </p:nvSpPr>
        <p:spPr bwMode="auto">
          <a:xfrm>
            <a:off x="152400" y="1748135"/>
            <a:ext cx="3657600" cy="461665"/>
          </a:xfrm>
          <a:prstGeom prst="rect">
            <a:avLst/>
          </a:prstGeom>
          <a:noFill/>
          <a:ln w="9525">
            <a:noFill/>
            <a:miter lim="800000"/>
            <a:headEnd/>
            <a:tailEnd/>
          </a:ln>
          <a:effectLst/>
        </p:spPr>
        <p:txBody>
          <a:bodyPr wrap="square">
            <a:spAutoFit/>
          </a:bodyPr>
          <a:lstStyle/>
          <a:p>
            <a:pPr algn="just">
              <a:spcBef>
                <a:spcPct val="50000"/>
              </a:spcBef>
            </a:pPr>
            <a:r>
              <a:rPr lang="en-US" sz="2400" b="1" dirty="0">
                <a:latin typeface="Times New Roman" pitchFamily="18" charset="0"/>
                <a:cs typeface="Times New Roman" pitchFamily="18" charset="0"/>
              </a:rPr>
              <a:t>1) </a:t>
            </a:r>
            <a:r>
              <a:rPr lang="en-US" sz="2400" b="1" dirty="0" err="1">
                <a:latin typeface="Times New Roman" pitchFamily="18" charset="0"/>
                <a:cs typeface="Times New Roman" pitchFamily="18" charset="0"/>
              </a:rPr>
              <a:t>Phần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mở</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đầu</a:t>
            </a:r>
            <a:r>
              <a:rPr lang="en-US" sz="2400" b="1" dirty="0">
                <a:latin typeface="Times New Roman" pitchFamily="18" charset="0"/>
                <a:cs typeface="Times New Roman" pitchFamily="18" charset="0"/>
              </a:rPr>
              <a:t> :</a:t>
            </a:r>
          </a:p>
        </p:txBody>
      </p:sp>
      <p:sp>
        <p:nvSpPr>
          <p:cNvPr id="19" name="Text Box 13"/>
          <p:cNvSpPr txBox="1">
            <a:spLocks noChangeArrowheads="1"/>
          </p:cNvSpPr>
          <p:nvPr/>
        </p:nvSpPr>
        <p:spPr bwMode="auto">
          <a:xfrm>
            <a:off x="152400" y="2133600"/>
            <a:ext cx="3035300" cy="461665"/>
          </a:xfrm>
          <a:prstGeom prst="rect">
            <a:avLst/>
          </a:prstGeom>
          <a:noFill/>
          <a:ln w="9525">
            <a:noFill/>
            <a:miter lim="800000"/>
            <a:headEnd/>
            <a:tailEnd/>
          </a:ln>
          <a:effectLst/>
        </p:spPr>
        <p:txBody>
          <a:bodyPr wrap="square">
            <a:spAutoFit/>
          </a:bodyPr>
          <a:lstStyle/>
          <a:p>
            <a:pPr algn="just">
              <a:spcBef>
                <a:spcPct val="50000"/>
              </a:spcBef>
            </a:pPr>
            <a:r>
              <a:rPr lang="en-US" sz="2400" b="1" dirty="0">
                <a:latin typeface="Times New Roman" pitchFamily="18" charset="0"/>
                <a:cs typeface="Times New Roman" pitchFamily="18" charset="0"/>
              </a:rPr>
              <a:t>2) Sự thách thức</a:t>
            </a:r>
          </a:p>
        </p:txBody>
      </p:sp>
      <p:sp>
        <p:nvSpPr>
          <p:cNvPr id="20" name="Text Box 13"/>
          <p:cNvSpPr txBox="1">
            <a:spLocks noChangeArrowheads="1"/>
          </p:cNvSpPr>
          <p:nvPr/>
        </p:nvSpPr>
        <p:spPr bwMode="auto">
          <a:xfrm>
            <a:off x="152400" y="2510135"/>
            <a:ext cx="2044700" cy="461665"/>
          </a:xfrm>
          <a:prstGeom prst="rect">
            <a:avLst/>
          </a:prstGeom>
          <a:noFill/>
          <a:ln w="9525">
            <a:noFill/>
            <a:miter lim="800000"/>
            <a:headEnd/>
            <a:tailEnd/>
          </a:ln>
          <a:effectLst/>
        </p:spPr>
        <p:txBody>
          <a:bodyPr>
            <a:spAutoFit/>
          </a:bodyPr>
          <a:lstStyle/>
          <a:p>
            <a:pPr algn="just">
              <a:spcBef>
                <a:spcPct val="50000"/>
              </a:spcBef>
            </a:pPr>
            <a:r>
              <a:rPr lang="en-US" sz="2400" b="1" dirty="0">
                <a:latin typeface="Times New Roman" pitchFamily="18" charset="0"/>
                <a:cs typeface="Times New Roman" pitchFamily="18" charset="0"/>
              </a:rPr>
              <a:t>3) Cơ hội</a:t>
            </a:r>
          </a:p>
        </p:txBody>
      </p:sp>
      <p:sp>
        <p:nvSpPr>
          <p:cNvPr id="21" name="Rectangle 2"/>
          <p:cNvSpPr txBox="1">
            <a:spLocks noChangeArrowheads="1"/>
          </p:cNvSpPr>
          <p:nvPr/>
        </p:nvSpPr>
        <p:spPr>
          <a:xfrm>
            <a:off x="0" y="0"/>
            <a:ext cx="9144000" cy="914400"/>
          </a:xfrm>
          <a:prstGeom prst="rect">
            <a:avLst/>
          </a:prstGeom>
        </p:spPr>
        <p:txBody>
          <a:bodyPr/>
          <a:lstStyle/>
          <a:p>
            <a:pPr algn="ctr">
              <a:spcBef>
                <a:spcPct val="0"/>
              </a:spcBef>
            </a:pPr>
            <a:r>
              <a:rPr lang="vi-VN" sz="2800" b="1" dirty="0">
                <a:solidFill>
                  <a:srgbClr val="0000FF"/>
                </a:solidFill>
                <a:latin typeface="+mj-lt"/>
              </a:rPr>
              <a:t>Tuyên bố thế giới về sự sống còn, quyền được bảo vệ và phát triển của trẻ em</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3200" b="1" i="0" u="none" strike="noStrike" kern="1200" cap="none" spc="0" normalizeH="0" baseline="0" noProof="0" dirty="0">
              <a:ln>
                <a:noFill/>
              </a:ln>
              <a:solidFill>
                <a:srgbClr val="0000FF"/>
              </a:solidFill>
              <a:effectLst/>
              <a:uLnTx/>
              <a:uFillTx/>
              <a:latin typeface=".VnTime" pitchFamily="34" charset="0"/>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20"/>
                                        </p:tgtEl>
                                        <p:attrNameLst>
                                          <p:attrName>style.visibility</p:attrName>
                                        </p:attrNameLst>
                                      </p:cBhvr>
                                      <p:to>
                                        <p:strVal val="visible"/>
                                      </p:to>
                                    </p:set>
                                    <p:anim calcmode="discrete" valueType="clr">
                                      <p:cBhvr override="childStyle">
                                        <p:cTn id="7" dur="80"/>
                                        <p:tgtEl>
                                          <p:spTgt spid="2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0"/>
                                        </p:tgtEl>
                                        <p:attrNameLst>
                                          <p:attrName>fillcolor</p:attrName>
                                        </p:attrNameLst>
                                      </p:cBhvr>
                                      <p:tavLst>
                                        <p:tav tm="0">
                                          <p:val>
                                            <p:clrVal>
                                              <a:schemeClr val="accent2"/>
                                            </p:clrVal>
                                          </p:val>
                                        </p:tav>
                                        <p:tav tm="50000">
                                          <p:val>
                                            <p:clrVal>
                                              <a:schemeClr val="hlink"/>
                                            </p:clrVal>
                                          </p:val>
                                        </p:tav>
                                      </p:tavLst>
                                    </p:anim>
                                    <p:set>
                                      <p:cBhvr>
                                        <p:cTn id="9" dur="80"/>
                                        <p:tgtEl>
                                          <p:spTgt spid="20"/>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iterate type="lt">
                                    <p:tmPct val="5000"/>
                                  </p:iterate>
                                  <p:childTnLst>
                                    <p:set>
                                      <p:cBhvr>
                                        <p:cTn id="13" dur="1" fill="hold">
                                          <p:stCondLst>
                                            <p:cond delay="0"/>
                                          </p:stCondLst>
                                        </p:cTn>
                                        <p:tgtEl>
                                          <p:spTgt spid="32782"/>
                                        </p:tgtEl>
                                        <p:attrNameLst>
                                          <p:attrName>style.visibility</p:attrName>
                                        </p:attrNameLst>
                                      </p:cBhvr>
                                      <p:to>
                                        <p:strVal val="visible"/>
                                      </p:to>
                                    </p:set>
                                    <p:anim calcmode="lin" valueType="num">
                                      <p:cBhvr>
                                        <p:cTn id="14" dur="1000" fill="hold"/>
                                        <p:tgtEl>
                                          <p:spTgt spid="32782"/>
                                        </p:tgtEl>
                                        <p:attrNameLst>
                                          <p:attrName>ppt_w</p:attrName>
                                        </p:attrNameLst>
                                      </p:cBhvr>
                                      <p:tavLst>
                                        <p:tav tm="0">
                                          <p:val>
                                            <p:fltVal val="0"/>
                                          </p:val>
                                        </p:tav>
                                        <p:tav tm="100000">
                                          <p:val>
                                            <p:strVal val="#ppt_w"/>
                                          </p:val>
                                        </p:tav>
                                      </p:tavLst>
                                    </p:anim>
                                    <p:anim calcmode="lin" valueType="num">
                                      <p:cBhvr>
                                        <p:cTn id="15" dur="1000" fill="hold"/>
                                        <p:tgtEl>
                                          <p:spTgt spid="32782"/>
                                        </p:tgtEl>
                                        <p:attrNameLst>
                                          <p:attrName>ppt_h</p:attrName>
                                        </p:attrNameLst>
                                      </p:cBhvr>
                                      <p:tavLst>
                                        <p:tav tm="0">
                                          <p:val>
                                            <p:fltVal val="0"/>
                                          </p:val>
                                        </p:tav>
                                        <p:tav tm="100000">
                                          <p:val>
                                            <p:strVal val="#ppt_h"/>
                                          </p:val>
                                        </p:tav>
                                      </p:tavLst>
                                    </p:anim>
                                    <p:anim calcmode="lin" valueType="num">
                                      <p:cBhvr>
                                        <p:cTn id="16" dur="1000" fill="hold"/>
                                        <p:tgtEl>
                                          <p:spTgt spid="32782"/>
                                        </p:tgtEl>
                                        <p:attrNameLst>
                                          <p:attrName>style.rotation</p:attrName>
                                        </p:attrNameLst>
                                      </p:cBhvr>
                                      <p:tavLst>
                                        <p:tav tm="0">
                                          <p:val>
                                            <p:fltVal val="90"/>
                                          </p:val>
                                        </p:tav>
                                        <p:tav tm="100000">
                                          <p:val>
                                            <p:fltVal val="0"/>
                                          </p:val>
                                        </p:tav>
                                      </p:tavLst>
                                    </p:anim>
                                    <p:animEffect transition="in" filter="fade">
                                      <p:cBhvr>
                                        <p:cTn id="17" dur="1000"/>
                                        <p:tgtEl>
                                          <p:spTgt spid="32782"/>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iterate type="lt">
                                    <p:tmPct val="5000"/>
                                  </p:iterate>
                                  <p:childTnLst>
                                    <p:set>
                                      <p:cBhvr>
                                        <p:cTn id="21" dur="1" fill="hold">
                                          <p:stCondLst>
                                            <p:cond delay="0"/>
                                          </p:stCondLst>
                                        </p:cTn>
                                        <p:tgtEl>
                                          <p:spTgt spid="32784"/>
                                        </p:tgtEl>
                                        <p:attrNameLst>
                                          <p:attrName>style.visibility</p:attrName>
                                        </p:attrNameLst>
                                      </p:cBhvr>
                                      <p:to>
                                        <p:strVal val="visible"/>
                                      </p:to>
                                    </p:set>
                                    <p:anim calcmode="lin" valueType="num">
                                      <p:cBhvr>
                                        <p:cTn id="22" dur="500" fill="hold"/>
                                        <p:tgtEl>
                                          <p:spTgt spid="32784"/>
                                        </p:tgtEl>
                                        <p:attrNameLst>
                                          <p:attrName>ppt_w</p:attrName>
                                        </p:attrNameLst>
                                      </p:cBhvr>
                                      <p:tavLst>
                                        <p:tav tm="0">
                                          <p:val>
                                            <p:fltVal val="0"/>
                                          </p:val>
                                        </p:tav>
                                        <p:tav tm="100000">
                                          <p:val>
                                            <p:strVal val="#ppt_w"/>
                                          </p:val>
                                        </p:tav>
                                      </p:tavLst>
                                    </p:anim>
                                    <p:anim calcmode="lin" valueType="num">
                                      <p:cBhvr>
                                        <p:cTn id="23" dur="500" fill="hold"/>
                                        <p:tgtEl>
                                          <p:spTgt spid="32784"/>
                                        </p:tgtEl>
                                        <p:attrNameLst>
                                          <p:attrName>ppt_h</p:attrName>
                                        </p:attrNameLst>
                                      </p:cBhvr>
                                      <p:tavLst>
                                        <p:tav tm="0">
                                          <p:val>
                                            <p:fltVal val="0"/>
                                          </p:val>
                                        </p:tav>
                                        <p:tav tm="100000">
                                          <p:val>
                                            <p:strVal val="#ppt_h"/>
                                          </p:val>
                                        </p:tav>
                                      </p:tavLst>
                                    </p:anim>
                                    <p:anim calcmode="lin" valueType="num">
                                      <p:cBhvr>
                                        <p:cTn id="24" dur="500" fill="hold"/>
                                        <p:tgtEl>
                                          <p:spTgt spid="32784"/>
                                        </p:tgtEl>
                                        <p:attrNameLst>
                                          <p:attrName>style.rotation</p:attrName>
                                        </p:attrNameLst>
                                      </p:cBhvr>
                                      <p:tavLst>
                                        <p:tav tm="0">
                                          <p:val>
                                            <p:fltVal val="90"/>
                                          </p:val>
                                        </p:tav>
                                        <p:tav tm="100000">
                                          <p:val>
                                            <p:fltVal val="0"/>
                                          </p:val>
                                        </p:tav>
                                      </p:tavLst>
                                    </p:anim>
                                    <p:animEffect transition="in" filter="fade">
                                      <p:cBhvr>
                                        <p:cTn id="25" dur="500"/>
                                        <p:tgtEl>
                                          <p:spTgt spid="32784"/>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grpId="0" nodeType="clickEffect">
                                  <p:stCondLst>
                                    <p:cond delay="0"/>
                                  </p:stCondLst>
                                  <p:iterate type="lt">
                                    <p:tmPct val="5000"/>
                                  </p:iterate>
                                  <p:childTnLst>
                                    <p:set>
                                      <p:cBhvr>
                                        <p:cTn id="29" dur="1" fill="hold">
                                          <p:stCondLst>
                                            <p:cond delay="0"/>
                                          </p:stCondLst>
                                        </p:cTn>
                                        <p:tgtEl>
                                          <p:spTgt spid="32785"/>
                                        </p:tgtEl>
                                        <p:attrNameLst>
                                          <p:attrName>style.visibility</p:attrName>
                                        </p:attrNameLst>
                                      </p:cBhvr>
                                      <p:to>
                                        <p:strVal val="visible"/>
                                      </p:to>
                                    </p:set>
                                    <p:anim calcmode="lin" valueType="num">
                                      <p:cBhvr>
                                        <p:cTn id="30" dur="500" fill="hold"/>
                                        <p:tgtEl>
                                          <p:spTgt spid="32785"/>
                                        </p:tgtEl>
                                        <p:attrNameLst>
                                          <p:attrName>ppt_w</p:attrName>
                                        </p:attrNameLst>
                                      </p:cBhvr>
                                      <p:tavLst>
                                        <p:tav tm="0">
                                          <p:val>
                                            <p:fltVal val="0"/>
                                          </p:val>
                                        </p:tav>
                                        <p:tav tm="100000">
                                          <p:val>
                                            <p:strVal val="#ppt_w"/>
                                          </p:val>
                                        </p:tav>
                                      </p:tavLst>
                                    </p:anim>
                                    <p:anim calcmode="lin" valueType="num">
                                      <p:cBhvr>
                                        <p:cTn id="31" dur="500" fill="hold"/>
                                        <p:tgtEl>
                                          <p:spTgt spid="32785"/>
                                        </p:tgtEl>
                                        <p:attrNameLst>
                                          <p:attrName>ppt_h</p:attrName>
                                        </p:attrNameLst>
                                      </p:cBhvr>
                                      <p:tavLst>
                                        <p:tav tm="0">
                                          <p:val>
                                            <p:fltVal val="0"/>
                                          </p:val>
                                        </p:tav>
                                        <p:tav tm="100000">
                                          <p:val>
                                            <p:strVal val="#ppt_h"/>
                                          </p:val>
                                        </p:tav>
                                      </p:tavLst>
                                    </p:anim>
                                    <p:anim calcmode="lin" valueType="num">
                                      <p:cBhvr>
                                        <p:cTn id="32" dur="500" fill="hold"/>
                                        <p:tgtEl>
                                          <p:spTgt spid="32785"/>
                                        </p:tgtEl>
                                        <p:attrNameLst>
                                          <p:attrName>style.rotation</p:attrName>
                                        </p:attrNameLst>
                                      </p:cBhvr>
                                      <p:tavLst>
                                        <p:tav tm="0">
                                          <p:val>
                                            <p:fltVal val="90"/>
                                          </p:val>
                                        </p:tav>
                                        <p:tav tm="100000">
                                          <p:val>
                                            <p:fltVal val="0"/>
                                          </p:val>
                                        </p:tav>
                                      </p:tavLst>
                                    </p:anim>
                                    <p:animEffect transition="in" filter="fade">
                                      <p:cBhvr>
                                        <p:cTn id="33" dur="500"/>
                                        <p:tgtEl>
                                          <p:spTgt spid="32785"/>
                                        </p:tgtEl>
                                      </p:cBhvr>
                                    </p:animEffect>
                                  </p:childTnLst>
                                </p:cTn>
                              </p:par>
                            </p:childTnLst>
                          </p:cTn>
                        </p:par>
                        <p:par>
                          <p:cTn id="34" fill="hold">
                            <p:stCondLst>
                              <p:cond delay="2050"/>
                            </p:stCondLst>
                            <p:childTnLst>
                              <p:par>
                                <p:cTn id="35" presetID="3" presetClass="exit" presetSubtype="10" fill="hold" grpId="1" nodeType="afterEffect">
                                  <p:stCondLst>
                                    <p:cond delay="0"/>
                                  </p:stCondLst>
                                  <p:iterate type="lt">
                                    <p:tmPct val="0"/>
                                  </p:iterate>
                                  <p:childTnLst>
                                    <p:animEffect transition="out" filter="blinds(horizontal)">
                                      <p:cBhvr>
                                        <p:cTn id="36" dur="500"/>
                                        <p:tgtEl>
                                          <p:spTgt spid="32782"/>
                                        </p:tgtEl>
                                      </p:cBhvr>
                                    </p:animEffect>
                                    <p:set>
                                      <p:cBhvr>
                                        <p:cTn id="37" dur="1" fill="hold">
                                          <p:stCondLst>
                                            <p:cond delay="499"/>
                                          </p:stCondLst>
                                        </p:cTn>
                                        <p:tgtEl>
                                          <p:spTgt spid="32782"/>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31" presetClass="entr" presetSubtype="0" fill="hold" grpId="0" nodeType="clickEffect">
                                  <p:stCondLst>
                                    <p:cond delay="0"/>
                                  </p:stCondLst>
                                  <p:iterate type="lt">
                                    <p:tmPct val="5000"/>
                                  </p:iterate>
                                  <p:childTnLst>
                                    <p:set>
                                      <p:cBhvr>
                                        <p:cTn id="41" dur="1" fill="hold">
                                          <p:stCondLst>
                                            <p:cond delay="0"/>
                                          </p:stCondLst>
                                        </p:cTn>
                                        <p:tgtEl>
                                          <p:spTgt spid="32786"/>
                                        </p:tgtEl>
                                        <p:attrNameLst>
                                          <p:attrName>style.visibility</p:attrName>
                                        </p:attrNameLst>
                                      </p:cBhvr>
                                      <p:to>
                                        <p:strVal val="visible"/>
                                      </p:to>
                                    </p:set>
                                    <p:anim calcmode="lin" valueType="num">
                                      <p:cBhvr>
                                        <p:cTn id="42" dur="500" fill="hold"/>
                                        <p:tgtEl>
                                          <p:spTgt spid="32786"/>
                                        </p:tgtEl>
                                        <p:attrNameLst>
                                          <p:attrName>ppt_w</p:attrName>
                                        </p:attrNameLst>
                                      </p:cBhvr>
                                      <p:tavLst>
                                        <p:tav tm="0">
                                          <p:val>
                                            <p:fltVal val="0"/>
                                          </p:val>
                                        </p:tav>
                                        <p:tav tm="100000">
                                          <p:val>
                                            <p:strVal val="#ppt_w"/>
                                          </p:val>
                                        </p:tav>
                                      </p:tavLst>
                                    </p:anim>
                                    <p:anim calcmode="lin" valueType="num">
                                      <p:cBhvr>
                                        <p:cTn id="43" dur="500" fill="hold"/>
                                        <p:tgtEl>
                                          <p:spTgt spid="32786"/>
                                        </p:tgtEl>
                                        <p:attrNameLst>
                                          <p:attrName>ppt_h</p:attrName>
                                        </p:attrNameLst>
                                      </p:cBhvr>
                                      <p:tavLst>
                                        <p:tav tm="0">
                                          <p:val>
                                            <p:fltVal val="0"/>
                                          </p:val>
                                        </p:tav>
                                        <p:tav tm="100000">
                                          <p:val>
                                            <p:strVal val="#ppt_h"/>
                                          </p:val>
                                        </p:tav>
                                      </p:tavLst>
                                    </p:anim>
                                    <p:anim calcmode="lin" valueType="num">
                                      <p:cBhvr>
                                        <p:cTn id="44" dur="500" fill="hold"/>
                                        <p:tgtEl>
                                          <p:spTgt spid="32786"/>
                                        </p:tgtEl>
                                        <p:attrNameLst>
                                          <p:attrName>style.rotation</p:attrName>
                                        </p:attrNameLst>
                                      </p:cBhvr>
                                      <p:tavLst>
                                        <p:tav tm="0">
                                          <p:val>
                                            <p:fltVal val="90"/>
                                          </p:val>
                                        </p:tav>
                                        <p:tav tm="100000">
                                          <p:val>
                                            <p:fltVal val="0"/>
                                          </p:val>
                                        </p:tav>
                                      </p:tavLst>
                                    </p:anim>
                                    <p:animEffect transition="in" filter="fade">
                                      <p:cBhvr>
                                        <p:cTn id="45" dur="500"/>
                                        <p:tgtEl>
                                          <p:spTgt spid="327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82" grpId="0"/>
      <p:bldP spid="32782" grpId="1"/>
      <p:bldP spid="32784" grpId="0"/>
      <p:bldP spid="32785" grpId="0"/>
      <p:bldP spid="32786" grpId="0"/>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lum bright="30000"/>
          </a:blip>
          <a:srcRect/>
          <a:stretch>
            <a:fillRect/>
          </a:stretch>
        </p:blipFill>
        <p:spPr bwMode="auto">
          <a:xfrm>
            <a:off x="0" y="990600"/>
            <a:ext cx="9144000" cy="5867400"/>
          </a:xfrm>
          <a:prstGeom prst="rect">
            <a:avLst/>
          </a:prstGeom>
          <a:noFill/>
        </p:spPr>
      </p:pic>
      <p:sp>
        <p:nvSpPr>
          <p:cNvPr id="33795" name="Text Box 3"/>
          <p:cNvSpPr txBox="1">
            <a:spLocks noChangeArrowheads="1"/>
          </p:cNvSpPr>
          <p:nvPr/>
        </p:nvSpPr>
        <p:spPr bwMode="auto">
          <a:xfrm>
            <a:off x="0" y="0"/>
            <a:ext cx="9144000" cy="1015663"/>
          </a:xfrm>
          <a:prstGeom prst="rect">
            <a:avLst/>
          </a:prstGeom>
          <a:noFill/>
          <a:ln w="9525">
            <a:noFill/>
            <a:miter lim="800000"/>
            <a:headEnd/>
            <a:tailEnd/>
          </a:ln>
          <a:effectLst/>
        </p:spPr>
        <p:txBody>
          <a:bodyPr>
            <a:spAutoFit/>
          </a:bodyPr>
          <a:lstStyle/>
          <a:p>
            <a:pPr algn="ctr">
              <a:spcBef>
                <a:spcPct val="50000"/>
              </a:spcBef>
            </a:pPr>
            <a:r>
              <a:rPr lang="en-US" sz="2400" b="1" dirty="0">
                <a:solidFill>
                  <a:srgbClr val="CC3300"/>
                </a:solidFill>
              </a:rPr>
              <a:t>TUYÊN BỐ THẾ </a:t>
            </a:r>
            <a:r>
              <a:rPr lang="en-US" sz="2400" b="1" dirty="0" err="1">
                <a:solidFill>
                  <a:srgbClr val="CC3300"/>
                </a:solidFill>
              </a:rPr>
              <a:t>GiỚI</a:t>
            </a:r>
            <a:r>
              <a:rPr lang="en-US" sz="2400" b="1" dirty="0">
                <a:solidFill>
                  <a:srgbClr val="CC3300"/>
                </a:solidFill>
              </a:rPr>
              <a:t> VỀ SỰ SỐNG CÒN,</a:t>
            </a:r>
          </a:p>
          <a:p>
            <a:pPr algn="just">
              <a:spcBef>
                <a:spcPct val="50000"/>
              </a:spcBef>
            </a:pPr>
            <a:r>
              <a:rPr lang="en-US" sz="2400" b="1" dirty="0">
                <a:solidFill>
                  <a:srgbClr val="CC3300"/>
                </a:solidFill>
              </a:rPr>
              <a:t>           QUYỀN ĐƯỢC BẢO VỆ VÀ PHÁT TRIỂN CỦA TRẺ EM</a:t>
            </a:r>
          </a:p>
        </p:txBody>
      </p:sp>
      <p:sp>
        <p:nvSpPr>
          <p:cNvPr id="33796" name="Line 4"/>
          <p:cNvSpPr>
            <a:spLocks noChangeShapeType="1"/>
          </p:cNvSpPr>
          <p:nvPr/>
        </p:nvSpPr>
        <p:spPr bwMode="auto">
          <a:xfrm>
            <a:off x="0" y="990600"/>
            <a:ext cx="9144000" cy="0"/>
          </a:xfrm>
          <a:prstGeom prst="line">
            <a:avLst/>
          </a:prstGeom>
          <a:noFill/>
          <a:ln w="28575">
            <a:solidFill>
              <a:schemeClr val="accent2"/>
            </a:solidFill>
            <a:round/>
            <a:headEnd/>
            <a:tailEnd/>
          </a:ln>
          <a:effectLst/>
        </p:spPr>
        <p:txBody>
          <a:bodyPr/>
          <a:lstStyle/>
          <a:p>
            <a:endParaRPr lang="en-US"/>
          </a:p>
        </p:txBody>
      </p:sp>
      <p:sp>
        <p:nvSpPr>
          <p:cNvPr id="33804" name="Text Box 12"/>
          <p:cNvSpPr txBox="1">
            <a:spLocks noChangeArrowheads="1"/>
          </p:cNvSpPr>
          <p:nvPr/>
        </p:nvSpPr>
        <p:spPr bwMode="auto">
          <a:xfrm>
            <a:off x="4648200" y="2743200"/>
            <a:ext cx="3810000" cy="366713"/>
          </a:xfrm>
          <a:prstGeom prst="rect">
            <a:avLst/>
          </a:prstGeom>
          <a:noFill/>
          <a:ln w="9525">
            <a:noFill/>
            <a:miter lim="800000"/>
            <a:headEnd/>
            <a:tailEnd/>
          </a:ln>
          <a:effectLst/>
        </p:spPr>
        <p:txBody>
          <a:bodyPr>
            <a:spAutoFit/>
          </a:bodyPr>
          <a:lstStyle/>
          <a:p>
            <a:pPr algn="just">
              <a:spcBef>
                <a:spcPct val="50000"/>
              </a:spcBef>
            </a:pPr>
            <a:endParaRPr lang="en-US"/>
          </a:p>
        </p:txBody>
      </p:sp>
      <p:sp>
        <p:nvSpPr>
          <p:cNvPr id="33808" name="Text Box 16"/>
          <p:cNvSpPr txBox="1">
            <a:spLocks noChangeArrowheads="1"/>
          </p:cNvSpPr>
          <p:nvPr/>
        </p:nvSpPr>
        <p:spPr bwMode="auto">
          <a:xfrm>
            <a:off x="228600" y="5486400"/>
            <a:ext cx="8534400" cy="822325"/>
          </a:xfrm>
          <a:prstGeom prst="rect">
            <a:avLst/>
          </a:prstGeom>
          <a:noFill/>
          <a:ln w="9525">
            <a:noFill/>
            <a:miter lim="800000"/>
            <a:headEnd/>
            <a:tailEnd/>
          </a:ln>
          <a:effectLst/>
        </p:spPr>
        <p:txBody>
          <a:bodyPr>
            <a:spAutoFit/>
          </a:bodyPr>
          <a:lstStyle/>
          <a:p>
            <a:pPr algn="just">
              <a:spcBef>
                <a:spcPct val="50000"/>
              </a:spcBef>
            </a:pPr>
            <a:r>
              <a:rPr lang="en-US" sz="2400"/>
              <a:t>      Sự quan tâm cụ thể của Đảng và Nhà nước về đẩy mạnh việc chăm sóc, bảo vệ trẻ em – Tháng hành động vì trẻ em.</a:t>
            </a:r>
          </a:p>
        </p:txBody>
      </p:sp>
      <p:pic>
        <p:nvPicPr>
          <p:cNvPr id="33809" name="Picture 17" descr="1"/>
          <p:cNvPicPr>
            <a:picLocks noChangeAspect="1" noChangeArrowheads="1"/>
          </p:cNvPicPr>
          <p:nvPr/>
        </p:nvPicPr>
        <p:blipFill>
          <a:blip r:embed="rId3"/>
          <a:srcRect/>
          <a:stretch>
            <a:fillRect/>
          </a:stretch>
        </p:blipFill>
        <p:spPr bwMode="auto">
          <a:xfrm>
            <a:off x="381000" y="1295400"/>
            <a:ext cx="8001000" cy="410686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iterate type="lt">
                                    <p:tmPct val="5000"/>
                                  </p:iterate>
                                  <p:childTnLst>
                                    <p:set>
                                      <p:cBhvr>
                                        <p:cTn id="6" dur="1" fill="hold">
                                          <p:stCondLst>
                                            <p:cond delay="0"/>
                                          </p:stCondLst>
                                        </p:cTn>
                                        <p:tgtEl>
                                          <p:spTgt spid="33808"/>
                                        </p:tgtEl>
                                        <p:attrNameLst>
                                          <p:attrName>style.visibility</p:attrName>
                                        </p:attrNameLst>
                                      </p:cBhvr>
                                      <p:to>
                                        <p:strVal val="visible"/>
                                      </p:to>
                                    </p:set>
                                    <p:anim calcmode="lin" valueType="num">
                                      <p:cBhvr>
                                        <p:cTn id="7" dur="500" fill="hold"/>
                                        <p:tgtEl>
                                          <p:spTgt spid="33808"/>
                                        </p:tgtEl>
                                        <p:attrNameLst>
                                          <p:attrName>ppt_w</p:attrName>
                                        </p:attrNameLst>
                                      </p:cBhvr>
                                      <p:tavLst>
                                        <p:tav tm="0">
                                          <p:val>
                                            <p:fltVal val="0"/>
                                          </p:val>
                                        </p:tav>
                                        <p:tav tm="100000">
                                          <p:val>
                                            <p:strVal val="#ppt_w"/>
                                          </p:val>
                                        </p:tav>
                                      </p:tavLst>
                                    </p:anim>
                                    <p:anim calcmode="lin" valueType="num">
                                      <p:cBhvr>
                                        <p:cTn id="8" dur="500" fill="hold"/>
                                        <p:tgtEl>
                                          <p:spTgt spid="33808"/>
                                        </p:tgtEl>
                                        <p:attrNameLst>
                                          <p:attrName>ppt_h</p:attrName>
                                        </p:attrNameLst>
                                      </p:cBhvr>
                                      <p:tavLst>
                                        <p:tav tm="0">
                                          <p:val>
                                            <p:fltVal val="0"/>
                                          </p:val>
                                        </p:tav>
                                        <p:tav tm="100000">
                                          <p:val>
                                            <p:strVal val="#ppt_h"/>
                                          </p:val>
                                        </p:tav>
                                      </p:tavLst>
                                    </p:anim>
                                    <p:anim calcmode="lin" valueType="num">
                                      <p:cBhvr>
                                        <p:cTn id="9" dur="500" fill="hold"/>
                                        <p:tgtEl>
                                          <p:spTgt spid="33808"/>
                                        </p:tgtEl>
                                        <p:attrNameLst>
                                          <p:attrName>style.rotation</p:attrName>
                                        </p:attrNameLst>
                                      </p:cBhvr>
                                      <p:tavLst>
                                        <p:tav tm="0">
                                          <p:val>
                                            <p:fltVal val="90"/>
                                          </p:val>
                                        </p:tav>
                                        <p:tav tm="100000">
                                          <p:val>
                                            <p:fltVal val="0"/>
                                          </p:val>
                                        </p:tav>
                                      </p:tavLst>
                                    </p:anim>
                                    <p:animEffect transition="in" filter="fade">
                                      <p:cBhvr>
                                        <p:cTn id="10" dur="500"/>
                                        <p:tgtEl>
                                          <p:spTgt spid="338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0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lum bright="30000"/>
          </a:blip>
          <a:srcRect/>
          <a:stretch>
            <a:fillRect/>
          </a:stretch>
        </p:blipFill>
        <p:spPr bwMode="auto">
          <a:xfrm>
            <a:off x="0" y="990600"/>
            <a:ext cx="9144000" cy="5867400"/>
          </a:xfrm>
          <a:prstGeom prst="rect">
            <a:avLst/>
          </a:prstGeom>
          <a:noFill/>
        </p:spPr>
      </p:pic>
      <p:sp>
        <p:nvSpPr>
          <p:cNvPr id="34821" name="Text Box 5"/>
          <p:cNvSpPr txBox="1">
            <a:spLocks noChangeArrowheads="1"/>
          </p:cNvSpPr>
          <p:nvPr/>
        </p:nvSpPr>
        <p:spPr bwMode="auto">
          <a:xfrm>
            <a:off x="4648200" y="2743200"/>
            <a:ext cx="3810000" cy="366713"/>
          </a:xfrm>
          <a:prstGeom prst="rect">
            <a:avLst/>
          </a:prstGeom>
          <a:noFill/>
          <a:ln w="9525">
            <a:noFill/>
            <a:miter lim="800000"/>
            <a:headEnd/>
            <a:tailEnd/>
          </a:ln>
          <a:effectLst/>
        </p:spPr>
        <p:txBody>
          <a:bodyPr>
            <a:spAutoFit/>
          </a:bodyPr>
          <a:lstStyle/>
          <a:p>
            <a:pPr algn="just">
              <a:spcBef>
                <a:spcPct val="50000"/>
              </a:spcBef>
            </a:pPr>
            <a:endParaRPr lang="en-US"/>
          </a:p>
        </p:txBody>
      </p:sp>
      <p:sp>
        <p:nvSpPr>
          <p:cNvPr id="34822" name="Text Box 6"/>
          <p:cNvSpPr txBox="1">
            <a:spLocks noChangeArrowheads="1"/>
          </p:cNvSpPr>
          <p:nvPr/>
        </p:nvSpPr>
        <p:spPr bwMode="auto">
          <a:xfrm>
            <a:off x="152400" y="5486400"/>
            <a:ext cx="8915400" cy="830997"/>
          </a:xfrm>
          <a:prstGeom prst="rect">
            <a:avLst/>
          </a:prstGeom>
          <a:noFill/>
          <a:ln w="9525">
            <a:noFill/>
            <a:miter lim="800000"/>
            <a:headEnd/>
            <a:tailEnd/>
          </a:ln>
          <a:effectLst/>
        </p:spPr>
        <p:txBody>
          <a:bodyPr>
            <a:spAutoFit/>
          </a:bodyPr>
          <a:lstStyle/>
          <a:p>
            <a:pPr algn="ctr">
              <a:spcBef>
                <a:spcPct val="50000"/>
              </a:spcBef>
            </a:pPr>
            <a:r>
              <a:rPr lang="en-US" sz="2400" dirty="0">
                <a:latin typeface="Times New Roman" pitchFamily="18" charset="0"/>
                <a:cs typeface="Times New Roman" pitchFamily="18" charset="0"/>
              </a:rPr>
              <a:t>Sự quan tâm cụ thể của Đảng và Nhà nước về đẩy mạnh việc chăm sóc, bảo vệ trẻ em – Bảo vệ thân thể và tính mạng</a:t>
            </a:r>
            <a:r>
              <a:rPr lang="en-US" sz="2400" dirty="0"/>
              <a:t>.</a:t>
            </a:r>
          </a:p>
        </p:txBody>
      </p:sp>
      <p:pic>
        <p:nvPicPr>
          <p:cNvPr id="34824" name="Picture 8" descr="081213095513-941-809"/>
          <p:cNvPicPr>
            <a:picLocks noChangeAspect="1" noChangeArrowheads="1"/>
          </p:cNvPicPr>
          <p:nvPr/>
        </p:nvPicPr>
        <p:blipFill>
          <a:blip r:embed="rId3"/>
          <a:srcRect/>
          <a:stretch>
            <a:fillRect/>
          </a:stretch>
        </p:blipFill>
        <p:spPr bwMode="auto">
          <a:xfrm>
            <a:off x="1600200" y="1219200"/>
            <a:ext cx="5867400" cy="415607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iterate type="lt">
                                    <p:tmPct val="5000"/>
                                  </p:iterate>
                                  <p:childTnLst>
                                    <p:set>
                                      <p:cBhvr>
                                        <p:cTn id="6" dur="1" fill="hold">
                                          <p:stCondLst>
                                            <p:cond delay="0"/>
                                          </p:stCondLst>
                                        </p:cTn>
                                        <p:tgtEl>
                                          <p:spTgt spid="34822"/>
                                        </p:tgtEl>
                                        <p:attrNameLst>
                                          <p:attrName>style.visibility</p:attrName>
                                        </p:attrNameLst>
                                      </p:cBhvr>
                                      <p:to>
                                        <p:strVal val="visible"/>
                                      </p:to>
                                    </p:set>
                                    <p:anim calcmode="lin" valueType="num">
                                      <p:cBhvr>
                                        <p:cTn id="7" dur="500" fill="hold"/>
                                        <p:tgtEl>
                                          <p:spTgt spid="34822"/>
                                        </p:tgtEl>
                                        <p:attrNameLst>
                                          <p:attrName>ppt_w</p:attrName>
                                        </p:attrNameLst>
                                      </p:cBhvr>
                                      <p:tavLst>
                                        <p:tav tm="0">
                                          <p:val>
                                            <p:fltVal val="0"/>
                                          </p:val>
                                        </p:tav>
                                        <p:tav tm="100000">
                                          <p:val>
                                            <p:strVal val="#ppt_w"/>
                                          </p:val>
                                        </p:tav>
                                      </p:tavLst>
                                    </p:anim>
                                    <p:anim calcmode="lin" valueType="num">
                                      <p:cBhvr>
                                        <p:cTn id="8" dur="500" fill="hold"/>
                                        <p:tgtEl>
                                          <p:spTgt spid="34822"/>
                                        </p:tgtEl>
                                        <p:attrNameLst>
                                          <p:attrName>ppt_h</p:attrName>
                                        </p:attrNameLst>
                                      </p:cBhvr>
                                      <p:tavLst>
                                        <p:tav tm="0">
                                          <p:val>
                                            <p:fltVal val="0"/>
                                          </p:val>
                                        </p:tav>
                                        <p:tav tm="100000">
                                          <p:val>
                                            <p:strVal val="#ppt_h"/>
                                          </p:val>
                                        </p:tav>
                                      </p:tavLst>
                                    </p:anim>
                                    <p:anim calcmode="lin" valueType="num">
                                      <p:cBhvr>
                                        <p:cTn id="9" dur="500" fill="hold"/>
                                        <p:tgtEl>
                                          <p:spTgt spid="34822"/>
                                        </p:tgtEl>
                                        <p:attrNameLst>
                                          <p:attrName>style.rotation</p:attrName>
                                        </p:attrNameLst>
                                      </p:cBhvr>
                                      <p:tavLst>
                                        <p:tav tm="0">
                                          <p:val>
                                            <p:fltVal val="90"/>
                                          </p:val>
                                        </p:tav>
                                        <p:tav tm="100000">
                                          <p:val>
                                            <p:fltVal val="0"/>
                                          </p:val>
                                        </p:tav>
                                      </p:tavLst>
                                    </p:anim>
                                    <p:animEffect transition="in" filter="fade">
                                      <p:cBhvr>
                                        <p:cTn id="10" dur="500"/>
                                        <p:tgtEl>
                                          <p:spTgt spid="348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NQTNQ - Quyền Trẻ Em">
            <a:hlinkClick r:id="" action="ppaction://media"/>
            <a:extLst>
              <a:ext uri="{FF2B5EF4-FFF2-40B4-BE49-F238E27FC236}">
                <a16:creationId xmlns:a16="http://schemas.microsoft.com/office/drawing/2014/main" id="{631993A6-721E-402B-B7A3-BC3AD81CACA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969328"/>
            <a:ext cx="9144000" cy="5888672"/>
          </a:xfrm>
          <a:prstGeom prst="rect">
            <a:avLst/>
          </a:prstGeom>
        </p:spPr>
      </p:pic>
      <p:sp>
        <p:nvSpPr>
          <p:cNvPr id="5" name="TextBox 4">
            <a:extLst>
              <a:ext uri="{FF2B5EF4-FFF2-40B4-BE49-F238E27FC236}">
                <a16:creationId xmlns:a16="http://schemas.microsoft.com/office/drawing/2014/main" id="{272A6E6C-1846-499D-91D2-703A9B3FD8C3}"/>
              </a:ext>
            </a:extLst>
          </p:cNvPr>
          <p:cNvSpPr txBox="1"/>
          <p:nvPr/>
        </p:nvSpPr>
        <p:spPr>
          <a:xfrm>
            <a:off x="228600" y="138331"/>
            <a:ext cx="8534400" cy="830997"/>
          </a:xfrm>
          <a:prstGeom prst="rect">
            <a:avLst/>
          </a:prstGeom>
          <a:noFill/>
        </p:spPr>
        <p:txBody>
          <a:bodyPr wrap="square" rtlCol="0">
            <a:spAutoFit/>
          </a:bodyPr>
          <a:lstStyle/>
          <a:p>
            <a:r>
              <a:rPr lang="en-US" sz="2400" dirty="0" err="1">
                <a:solidFill>
                  <a:srgbClr val="FF0000"/>
                </a:solidFill>
              </a:rPr>
              <a:t>Các</a:t>
            </a:r>
            <a:r>
              <a:rPr lang="en-US" sz="2400" dirty="0">
                <a:solidFill>
                  <a:srgbClr val="FF0000"/>
                </a:solidFill>
              </a:rPr>
              <a:t> </a:t>
            </a:r>
            <a:r>
              <a:rPr lang="en-US" sz="2400" dirty="0" err="1">
                <a:solidFill>
                  <a:srgbClr val="FF0000"/>
                </a:solidFill>
              </a:rPr>
              <a:t>em</a:t>
            </a:r>
            <a:r>
              <a:rPr lang="en-US" sz="2400" dirty="0">
                <a:solidFill>
                  <a:srgbClr val="FF0000"/>
                </a:solidFill>
              </a:rPr>
              <a:t> </a:t>
            </a:r>
            <a:r>
              <a:rPr lang="en-US" sz="2400" dirty="0" err="1">
                <a:solidFill>
                  <a:srgbClr val="FF0000"/>
                </a:solidFill>
              </a:rPr>
              <a:t>xem</a:t>
            </a:r>
            <a:r>
              <a:rPr lang="en-US" sz="2400" dirty="0">
                <a:solidFill>
                  <a:srgbClr val="FF0000"/>
                </a:solidFill>
              </a:rPr>
              <a:t> </a:t>
            </a:r>
            <a:r>
              <a:rPr lang="en-US" sz="2400" dirty="0" err="1">
                <a:solidFill>
                  <a:srgbClr val="FF0000"/>
                </a:solidFill>
              </a:rPr>
              <a:t>đoạn</a:t>
            </a:r>
            <a:r>
              <a:rPr lang="en-US" sz="2400" dirty="0">
                <a:solidFill>
                  <a:srgbClr val="FF0000"/>
                </a:solidFill>
              </a:rPr>
              <a:t> video </a:t>
            </a:r>
            <a:r>
              <a:rPr lang="en-US" sz="2400" dirty="0" err="1">
                <a:solidFill>
                  <a:srgbClr val="FF0000"/>
                </a:solidFill>
              </a:rPr>
              <a:t>sau</a:t>
            </a:r>
            <a:r>
              <a:rPr lang="en-US" sz="2400" dirty="0">
                <a:solidFill>
                  <a:srgbClr val="FF0000"/>
                </a:solidFill>
              </a:rPr>
              <a:t> </a:t>
            </a:r>
            <a:r>
              <a:rPr lang="en-US" sz="2400" dirty="0" err="1">
                <a:solidFill>
                  <a:srgbClr val="FF0000"/>
                </a:solidFill>
              </a:rPr>
              <a:t>và</a:t>
            </a:r>
            <a:r>
              <a:rPr lang="en-US" sz="2400" dirty="0">
                <a:solidFill>
                  <a:srgbClr val="FF0000"/>
                </a:solidFill>
              </a:rPr>
              <a:t> </a:t>
            </a:r>
            <a:r>
              <a:rPr lang="en-US" sz="2400" dirty="0" err="1">
                <a:solidFill>
                  <a:srgbClr val="FF0000"/>
                </a:solidFill>
              </a:rPr>
              <a:t>cho</a:t>
            </a:r>
            <a:r>
              <a:rPr lang="en-US" sz="2400" dirty="0">
                <a:solidFill>
                  <a:srgbClr val="FF0000"/>
                </a:solidFill>
              </a:rPr>
              <a:t> </a:t>
            </a:r>
            <a:r>
              <a:rPr lang="en-US" sz="2400" dirty="0" err="1">
                <a:solidFill>
                  <a:srgbClr val="FF0000"/>
                </a:solidFill>
              </a:rPr>
              <a:t>biết</a:t>
            </a:r>
            <a:r>
              <a:rPr lang="en-US" sz="2400" dirty="0">
                <a:solidFill>
                  <a:srgbClr val="FF0000"/>
                </a:solidFill>
              </a:rPr>
              <a:t> </a:t>
            </a:r>
            <a:r>
              <a:rPr lang="en-US" sz="2400" dirty="0" err="1">
                <a:solidFill>
                  <a:srgbClr val="FF0000"/>
                </a:solidFill>
              </a:rPr>
              <a:t>nội</a:t>
            </a:r>
            <a:r>
              <a:rPr lang="en-US" sz="2400" dirty="0">
                <a:solidFill>
                  <a:srgbClr val="FF0000"/>
                </a:solidFill>
              </a:rPr>
              <a:t> dung </a:t>
            </a:r>
            <a:r>
              <a:rPr lang="en-US" sz="2400" dirty="0" err="1">
                <a:solidFill>
                  <a:srgbClr val="FF0000"/>
                </a:solidFill>
              </a:rPr>
              <a:t>của</a:t>
            </a:r>
            <a:r>
              <a:rPr lang="en-US" sz="2400" dirty="0">
                <a:solidFill>
                  <a:srgbClr val="FF0000"/>
                </a:solidFill>
              </a:rPr>
              <a:t> </a:t>
            </a:r>
            <a:r>
              <a:rPr lang="en-US" sz="2400" dirty="0" err="1">
                <a:solidFill>
                  <a:srgbClr val="FF0000"/>
                </a:solidFill>
              </a:rPr>
              <a:t>đoạn</a:t>
            </a:r>
            <a:r>
              <a:rPr lang="en-US" sz="2400" dirty="0">
                <a:solidFill>
                  <a:srgbClr val="FF0000"/>
                </a:solidFill>
              </a:rPr>
              <a:t> video </a:t>
            </a:r>
            <a:r>
              <a:rPr lang="en-US" sz="2400" dirty="0" err="1">
                <a:solidFill>
                  <a:srgbClr val="FF0000"/>
                </a:solidFill>
              </a:rPr>
              <a:t>nói</a:t>
            </a:r>
            <a:r>
              <a:rPr lang="en-US" sz="2400" dirty="0">
                <a:solidFill>
                  <a:srgbClr val="FF0000"/>
                </a:solidFill>
              </a:rPr>
              <a:t> </a:t>
            </a:r>
            <a:r>
              <a:rPr lang="en-US" sz="2400" dirty="0" err="1">
                <a:solidFill>
                  <a:srgbClr val="FF0000"/>
                </a:solidFill>
              </a:rPr>
              <a:t>về</a:t>
            </a:r>
            <a:r>
              <a:rPr lang="en-US" sz="2400" dirty="0">
                <a:solidFill>
                  <a:srgbClr val="FF0000"/>
                </a:solidFill>
              </a:rPr>
              <a:t> </a:t>
            </a:r>
            <a:r>
              <a:rPr lang="en-US" sz="2400" dirty="0" err="1">
                <a:solidFill>
                  <a:srgbClr val="FF0000"/>
                </a:solidFill>
              </a:rPr>
              <a:t>vấn</a:t>
            </a:r>
            <a:r>
              <a:rPr lang="en-US" sz="2400" dirty="0">
                <a:solidFill>
                  <a:srgbClr val="FF0000"/>
                </a:solidFill>
              </a:rPr>
              <a:t> </a:t>
            </a:r>
            <a:r>
              <a:rPr lang="en-US" sz="2400" dirty="0" err="1">
                <a:solidFill>
                  <a:srgbClr val="FF0000"/>
                </a:solidFill>
              </a:rPr>
              <a:t>đề</a:t>
            </a:r>
            <a:r>
              <a:rPr lang="en-US" sz="2400" dirty="0">
                <a:solidFill>
                  <a:srgbClr val="FF0000"/>
                </a:solidFill>
              </a:rPr>
              <a:t> </a:t>
            </a:r>
            <a:r>
              <a:rPr lang="en-US" sz="2400" dirty="0" err="1">
                <a:solidFill>
                  <a:srgbClr val="FF0000"/>
                </a:solidFill>
              </a:rPr>
              <a:t>gì</a:t>
            </a:r>
            <a:r>
              <a:rPr lang="en-US" sz="2400" dirty="0">
                <a:solidFill>
                  <a:srgbClr val="FF0000"/>
                </a:solidFill>
              </a:rPr>
              <a:t>?</a:t>
            </a:r>
          </a:p>
        </p:txBody>
      </p:sp>
    </p:spTree>
    <p:extLst>
      <p:ext uri="{BB962C8B-B14F-4D97-AF65-F5344CB8AC3E}">
        <p14:creationId xmlns:p14="http://schemas.microsoft.com/office/powerpoint/2010/main" val="426147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0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lum bright="30000"/>
          </a:blip>
          <a:srcRect/>
          <a:stretch>
            <a:fillRect/>
          </a:stretch>
        </p:blipFill>
        <p:spPr bwMode="auto">
          <a:xfrm>
            <a:off x="0" y="990600"/>
            <a:ext cx="9144000" cy="5867400"/>
          </a:xfrm>
          <a:prstGeom prst="rect">
            <a:avLst/>
          </a:prstGeom>
          <a:noFill/>
        </p:spPr>
      </p:pic>
      <p:sp>
        <p:nvSpPr>
          <p:cNvPr id="35845" name="Text Box 5"/>
          <p:cNvSpPr txBox="1">
            <a:spLocks noChangeArrowheads="1"/>
          </p:cNvSpPr>
          <p:nvPr/>
        </p:nvSpPr>
        <p:spPr bwMode="auto">
          <a:xfrm>
            <a:off x="4648200" y="2743200"/>
            <a:ext cx="3810000" cy="366713"/>
          </a:xfrm>
          <a:prstGeom prst="rect">
            <a:avLst/>
          </a:prstGeom>
          <a:noFill/>
          <a:ln w="9525">
            <a:noFill/>
            <a:miter lim="800000"/>
            <a:headEnd/>
            <a:tailEnd/>
          </a:ln>
          <a:effectLst/>
        </p:spPr>
        <p:txBody>
          <a:bodyPr>
            <a:spAutoFit/>
          </a:bodyPr>
          <a:lstStyle/>
          <a:p>
            <a:pPr algn="just">
              <a:spcBef>
                <a:spcPct val="50000"/>
              </a:spcBef>
            </a:pPr>
            <a:endParaRPr lang="en-US"/>
          </a:p>
        </p:txBody>
      </p:sp>
      <p:sp>
        <p:nvSpPr>
          <p:cNvPr id="35846" name="Text Box 6"/>
          <p:cNvSpPr txBox="1">
            <a:spLocks noChangeArrowheads="1"/>
          </p:cNvSpPr>
          <p:nvPr/>
        </p:nvSpPr>
        <p:spPr bwMode="auto">
          <a:xfrm>
            <a:off x="228600" y="5486400"/>
            <a:ext cx="8534400" cy="830997"/>
          </a:xfrm>
          <a:prstGeom prst="rect">
            <a:avLst/>
          </a:prstGeom>
          <a:noFill/>
          <a:ln w="9525">
            <a:noFill/>
            <a:miter lim="800000"/>
            <a:headEnd/>
            <a:tailEnd/>
          </a:ln>
          <a:effectLst/>
        </p:spPr>
        <p:txBody>
          <a:bodyPr>
            <a:spAutoFit/>
          </a:bodyPr>
          <a:lstStyle/>
          <a:p>
            <a:pPr algn="ctr">
              <a:spcBef>
                <a:spcPct val="50000"/>
              </a:spcBef>
            </a:pPr>
            <a:r>
              <a:rPr lang="en-US" sz="2400" dirty="0">
                <a:latin typeface="Times New Roman" pitchFamily="18" charset="0"/>
                <a:cs typeface="Times New Roman" pitchFamily="18" charset="0"/>
              </a:rPr>
              <a:t>Sự quan tâm cụ thể của Đảng và Nhà nước về đẩy mạnh việc chăm sóc, bảo vệ trẻ em  - Đội Văn nghệ thiếu nhi.</a:t>
            </a:r>
          </a:p>
        </p:txBody>
      </p:sp>
      <p:pic>
        <p:nvPicPr>
          <p:cNvPr id="35848" name="Picture 8" descr="CLB Van ngh thieu nhi"/>
          <p:cNvPicPr>
            <a:picLocks noChangeAspect="1" noChangeArrowheads="1"/>
          </p:cNvPicPr>
          <p:nvPr/>
        </p:nvPicPr>
        <p:blipFill>
          <a:blip r:embed="rId3"/>
          <a:srcRect/>
          <a:stretch>
            <a:fillRect/>
          </a:stretch>
        </p:blipFill>
        <p:spPr bwMode="auto">
          <a:xfrm>
            <a:off x="914400" y="1311275"/>
            <a:ext cx="6781800" cy="392588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iterate type="lt">
                                    <p:tmPct val="5000"/>
                                  </p:iterate>
                                  <p:childTnLst>
                                    <p:set>
                                      <p:cBhvr>
                                        <p:cTn id="6" dur="1" fill="hold">
                                          <p:stCondLst>
                                            <p:cond delay="0"/>
                                          </p:stCondLst>
                                        </p:cTn>
                                        <p:tgtEl>
                                          <p:spTgt spid="35846"/>
                                        </p:tgtEl>
                                        <p:attrNameLst>
                                          <p:attrName>style.visibility</p:attrName>
                                        </p:attrNameLst>
                                      </p:cBhvr>
                                      <p:to>
                                        <p:strVal val="visible"/>
                                      </p:to>
                                    </p:set>
                                    <p:anim calcmode="lin" valueType="num">
                                      <p:cBhvr>
                                        <p:cTn id="7" dur="500" fill="hold"/>
                                        <p:tgtEl>
                                          <p:spTgt spid="35846"/>
                                        </p:tgtEl>
                                        <p:attrNameLst>
                                          <p:attrName>ppt_w</p:attrName>
                                        </p:attrNameLst>
                                      </p:cBhvr>
                                      <p:tavLst>
                                        <p:tav tm="0">
                                          <p:val>
                                            <p:fltVal val="0"/>
                                          </p:val>
                                        </p:tav>
                                        <p:tav tm="100000">
                                          <p:val>
                                            <p:strVal val="#ppt_w"/>
                                          </p:val>
                                        </p:tav>
                                      </p:tavLst>
                                    </p:anim>
                                    <p:anim calcmode="lin" valueType="num">
                                      <p:cBhvr>
                                        <p:cTn id="8" dur="500" fill="hold"/>
                                        <p:tgtEl>
                                          <p:spTgt spid="35846"/>
                                        </p:tgtEl>
                                        <p:attrNameLst>
                                          <p:attrName>ppt_h</p:attrName>
                                        </p:attrNameLst>
                                      </p:cBhvr>
                                      <p:tavLst>
                                        <p:tav tm="0">
                                          <p:val>
                                            <p:fltVal val="0"/>
                                          </p:val>
                                        </p:tav>
                                        <p:tav tm="100000">
                                          <p:val>
                                            <p:strVal val="#ppt_h"/>
                                          </p:val>
                                        </p:tav>
                                      </p:tavLst>
                                    </p:anim>
                                    <p:anim calcmode="lin" valueType="num">
                                      <p:cBhvr>
                                        <p:cTn id="9" dur="500" fill="hold"/>
                                        <p:tgtEl>
                                          <p:spTgt spid="35846"/>
                                        </p:tgtEl>
                                        <p:attrNameLst>
                                          <p:attrName>style.rotation</p:attrName>
                                        </p:attrNameLst>
                                      </p:cBhvr>
                                      <p:tavLst>
                                        <p:tav tm="0">
                                          <p:val>
                                            <p:fltVal val="90"/>
                                          </p:val>
                                        </p:tav>
                                        <p:tav tm="100000">
                                          <p:val>
                                            <p:fltVal val="0"/>
                                          </p:val>
                                        </p:tav>
                                      </p:tavLst>
                                    </p:anim>
                                    <p:animEffect transition="in" filter="fade">
                                      <p:cBhvr>
                                        <p:cTn id="10" dur="500"/>
                                        <p:tgtEl>
                                          <p:spTgt spid="358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lum bright="30000"/>
          </a:blip>
          <a:srcRect/>
          <a:stretch>
            <a:fillRect/>
          </a:stretch>
        </p:blipFill>
        <p:spPr bwMode="auto">
          <a:xfrm>
            <a:off x="0" y="990600"/>
            <a:ext cx="9144000" cy="5867400"/>
          </a:xfrm>
          <a:prstGeom prst="rect">
            <a:avLst/>
          </a:prstGeom>
          <a:noFill/>
        </p:spPr>
      </p:pic>
      <p:sp>
        <p:nvSpPr>
          <p:cNvPr id="36869" name="Text Box 5"/>
          <p:cNvSpPr txBox="1">
            <a:spLocks noChangeArrowheads="1"/>
          </p:cNvSpPr>
          <p:nvPr/>
        </p:nvSpPr>
        <p:spPr bwMode="auto">
          <a:xfrm>
            <a:off x="4648200" y="2743200"/>
            <a:ext cx="3810000" cy="366713"/>
          </a:xfrm>
          <a:prstGeom prst="rect">
            <a:avLst/>
          </a:prstGeom>
          <a:noFill/>
          <a:ln w="9525">
            <a:noFill/>
            <a:miter lim="800000"/>
            <a:headEnd/>
            <a:tailEnd/>
          </a:ln>
          <a:effectLst/>
        </p:spPr>
        <p:txBody>
          <a:bodyPr>
            <a:spAutoFit/>
          </a:bodyPr>
          <a:lstStyle/>
          <a:p>
            <a:pPr algn="just">
              <a:spcBef>
                <a:spcPct val="50000"/>
              </a:spcBef>
            </a:pPr>
            <a:endParaRPr lang="en-US"/>
          </a:p>
        </p:txBody>
      </p:sp>
      <p:sp>
        <p:nvSpPr>
          <p:cNvPr id="36870" name="Text Box 6"/>
          <p:cNvSpPr txBox="1">
            <a:spLocks noChangeArrowheads="1"/>
          </p:cNvSpPr>
          <p:nvPr/>
        </p:nvSpPr>
        <p:spPr bwMode="auto">
          <a:xfrm>
            <a:off x="228600" y="5486400"/>
            <a:ext cx="8534400" cy="830997"/>
          </a:xfrm>
          <a:prstGeom prst="rect">
            <a:avLst/>
          </a:prstGeom>
          <a:noFill/>
          <a:ln w="9525">
            <a:noFill/>
            <a:miter lim="800000"/>
            <a:headEnd/>
            <a:tailEnd/>
          </a:ln>
          <a:effectLst/>
        </p:spPr>
        <p:txBody>
          <a:bodyPr>
            <a:spAutoFit/>
          </a:bodyPr>
          <a:lstStyle/>
          <a:p>
            <a:pPr algn="ctr">
              <a:spcBef>
                <a:spcPct val="50000"/>
              </a:spcBef>
            </a:pPr>
            <a:r>
              <a:rPr lang="en-US" sz="2400" dirty="0">
                <a:latin typeface="Times New Roman" pitchFamily="18" charset="0"/>
                <a:cs typeface="Times New Roman" pitchFamily="18" charset="0"/>
              </a:rPr>
              <a:t>Sự quan tâm cụ thể của Đảng và Nhà nước về đẩy mạnh việc chăm sóc, bảo vệ trẻ em  - Hội thi Tin học trẻ.</a:t>
            </a:r>
          </a:p>
        </p:txBody>
      </p:sp>
      <p:pic>
        <p:nvPicPr>
          <p:cNvPr id="36872" name="Picture 8" descr="Hoi thi Tin hoc tre"/>
          <p:cNvPicPr>
            <a:picLocks noChangeAspect="1" noChangeArrowheads="1"/>
          </p:cNvPicPr>
          <p:nvPr/>
        </p:nvPicPr>
        <p:blipFill>
          <a:blip r:embed="rId3"/>
          <a:srcRect/>
          <a:stretch>
            <a:fillRect/>
          </a:stretch>
        </p:blipFill>
        <p:spPr bwMode="auto">
          <a:xfrm>
            <a:off x="1371600" y="1143000"/>
            <a:ext cx="5943600" cy="411321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iterate type="lt">
                                    <p:tmPct val="5000"/>
                                  </p:iterate>
                                  <p:childTnLst>
                                    <p:set>
                                      <p:cBhvr>
                                        <p:cTn id="6" dur="1" fill="hold">
                                          <p:stCondLst>
                                            <p:cond delay="0"/>
                                          </p:stCondLst>
                                        </p:cTn>
                                        <p:tgtEl>
                                          <p:spTgt spid="36870"/>
                                        </p:tgtEl>
                                        <p:attrNameLst>
                                          <p:attrName>style.visibility</p:attrName>
                                        </p:attrNameLst>
                                      </p:cBhvr>
                                      <p:to>
                                        <p:strVal val="visible"/>
                                      </p:to>
                                    </p:set>
                                    <p:anim calcmode="lin" valueType="num">
                                      <p:cBhvr>
                                        <p:cTn id="7" dur="500" fill="hold"/>
                                        <p:tgtEl>
                                          <p:spTgt spid="36870"/>
                                        </p:tgtEl>
                                        <p:attrNameLst>
                                          <p:attrName>ppt_w</p:attrName>
                                        </p:attrNameLst>
                                      </p:cBhvr>
                                      <p:tavLst>
                                        <p:tav tm="0">
                                          <p:val>
                                            <p:fltVal val="0"/>
                                          </p:val>
                                        </p:tav>
                                        <p:tav tm="100000">
                                          <p:val>
                                            <p:strVal val="#ppt_w"/>
                                          </p:val>
                                        </p:tav>
                                      </p:tavLst>
                                    </p:anim>
                                    <p:anim calcmode="lin" valueType="num">
                                      <p:cBhvr>
                                        <p:cTn id="8" dur="500" fill="hold"/>
                                        <p:tgtEl>
                                          <p:spTgt spid="36870"/>
                                        </p:tgtEl>
                                        <p:attrNameLst>
                                          <p:attrName>ppt_h</p:attrName>
                                        </p:attrNameLst>
                                      </p:cBhvr>
                                      <p:tavLst>
                                        <p:tav tm="0">
                                          <p:val>
                                            <p:fltVal val="0"/>
                                          </p:val>
                                        </p:tav>
                                        <p:tav tm="100000">
                                          <p:val>
                                            <p:strVal val="#ppt_h"/>
                                          </p:val>
                                        </p:tav>
                                      </p:tavLst>
                                    </p:anim>
                                    <p:anim calcmode="lin" valueType="num">
                                      <p:cBhvr>
                                        <p:cTn id="9" dur="500" fill="hold"/>
                                        <p:tgtEl>
                                          <p:spTgt spid="36870"/>
                                        </p:tgtEl>
                                        <p:attrNameLst>
                                          <p:attrName>style.rotation</p:attrName>
                                        </p:attrNameLst>
                                      </p:cBhvr>
                                      <p:tavLst>
                                        <p:tav tm="0">
                                          <p:val>
                                            <p:fltVal val="90"/>
                                          </p:val>
                                        </p:tav>
                                        <p:tav tm="100000">
                                          <p:val>
                                            <p:fltVal val="0"/>
                                          </p:val>
                                        </p:tav>
                                      </p:tavLst>
                                    </p:anim>
                                    <p:animEffect transition="in" filter="fade">
                                      <p:cBhvr>
                                        <p:cTn id="10" dur="500"/>
                                        <p:tgtEl>
                                          <p:spTgt spid="368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a:lum bright="30000"/>
          </a:blip>
          <a:srcRect/>
          <a:stretch>
            <a:fillRect/>
          </a:stretch>
        </p:blipFill>
        <p:spPr bwMode="auto">
          <a:xfrm>
            <a:off x="0" y="990600"/>
            <a:ext cx="9144000" cy="5867400"/>
          </a:xfrm>
          <a:prstGeom prst="rect">
            <a:avLst/>
          </a:prstGeom>
          <a:noFill/>
        </p:spPr>
      </p:pic>
      <p:sp>
        <p:nvSpPr>
          <p:cNvPr id="37893" name="Text Box 5"/>
          <p:cNvSpPr txBox="1">
            <a:spLocks noChangeArrowheads="1"/>
          </p:cNvSpPr>
          <p:nvPr/>
        </p:nvSpPr>
        <p:spPr bwMode="auto">
          <a:xfrm>
            <a:off x="4648200" y="2743200"/>
            <a:ext cx="3810000" cy="366713"/>
          </a:xfrm>
          <a:prstGeom prst="rect">
            <a:avLst/>
          </a:prstGeom>
          <a:noFill/>
          <a:ln w="9525">
            <a:noFill/>
            <a:miter lim="800000"/>
            <a:headEnd/>
            <a:tailEnd/>
          </a:ln>
          <a:effectLst/>
        </p:spPr>
        <p:txBody>
          <a:bodyPr>
            <a:spAutoFit/>
          </a:bodyPr>
          <a:lstStyle/>
          <a:p>
            <a:pPr algn="just">
              <a:spcBef>
                <a:spcPct val="50000"/>
              </a:spcBef>
            </a:pPr>
            <a:endParaRPr lang="en-US"/>
          </a:p>
        </p:txBody>
      </p:sp>
      <p:sp>
        <p:nvSpPr>
          <p:cNvPr id="37894" name="Text Box 6"/>
          <p:cNvSpPr txBox="1">
            <a:spLocks noChangeArrowheads="1"/>
          </p:cNvSpPr>
          <p:nvPr/>
        </p:nvSpPr>
        <p:spPr bwMode="auto">
          <a:xfrm>
            <a:off x="0" y="5486400"/>
            <a:ext cx="8763000" cy="830997"/>
          </a:xfrm>
          <a:prstGeom prst="rect">
            <a:avLst/>
          </a:prstGeom>
          <a:noFill/>
          <a:ln w="9525">
            <a:noFill/>
            <a:miter lim="800000"/>
            <a:headEnd/>
            <a:tailEnd/>
          </a:ln>
          <a:effectLst/>
        </p:spPr>
        <p:txBody>
          <a:bodyPr>
            <a:spAutoFit/>
          </a:bodyPr>
          <a:lstStyle/>
          <a:p>
            <a:pPr algn="ctr">
              <a:spcBef>
                <a:spcPct val="50000"/>
              </a:spcBef>
            </a:pPr>
            <a:r>
              <a:rPr lang="en-US" sz="2400" dirty="0">
                <a:latin typeface="Times New Roman" pitchFamily="18" charset="0"/>
                <a:cs typeface="Times New Roman" pitchFamily="18" charset="0"/>
              </a:rPr>
              <a:t>Sự quan tâm cụ thể của Đảng và Nhà nước về đẩy mạnh việc chăm sóc, bảo vệ trẻ em  - Hội thi vẽ tranh về môi trường.</a:t>
            </a:r>
          </a:p>
        </p:txBody>
      </p:sp>
      <p:pic>
        <p:nvPicPr>
          <p:cNvPr id="37896" name="Picture 8" descr="Hoi thi ve tranh - MT"/>
          <p:cNvPicPr>
            <a:picLocks noChangeAspect="1" noChangeArrowheads="1"/>
          </p:cNvPicPr>
          <p:nvPr/>
        </p:nvPicPr>
        <p:blipFill>
          <a:blip r:embed="rId3"/>
          <a:srcRect/>
          <a:stretch>
            <a:fillRect/>
          </a:stretch>
        </p:blipFill>
        <p:spPr bwMode="auto">
          <a:xfrm>
            <a:off x="1143000" y="1217613"/>
            <a:ext cx="6400800" cy="41275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iterate type="lt">
                                    <p:tmPct val="5000"/>
                                  </p:iterate>
                                  <p:childTnLst>
                                    <p:set>
                                      <p:cBhvr>
                                        <p:cTn id="6" dur="1" fill="hold">
                                          <p:stCondLst>
                                            <p:cond delay="0"/>
                                          </p:stCondLst>
                                        </p:cTn>
                                        <p:tgtEl>
                                          <p:spTgt spid="37894"/>
                                        </p:tgtEl>
                                        <p:attrNameLst>
                                          <p:attrName>style.visibility</p:attrName>
                                        </p:attrNameLst>
                                      </p:cBhvr>
                                      <p:to>
                                        <p:strVal val="visible"/>
                                      </p:to>
                                    </p:set>
                                    <p:anim calcmode="lin" valueType="num">
                                      <p:cBhvr>
                                        <p:cTn id="7" dur="500" fill="hold"/>
                                        <p:tgtEl>
                                          <p:spTgt spid="37894"/>
                                        </p:tgtEl>
                                        <p:attrNameLst>
                                          <p:attrName>ppt_w</p:attrName>
                                        </p:attrNameLst>
                                      </p:cBhvr>
                                      <p:tavLst>
                                        <p:tav tm="0">
                                          <p:val>
                                            <p:fltVal val="0"/>
                                          </p:val>
                                        </p:tav>
                                        <p:tav tm="100000">
                                          <p:val>
                                            <p:strVal val="#ppt_w"/>
                                          </p:val>
                                        </p:tav>
                                      </p:tavLst>
                                    </p:anim>
                                    <p:anim calcmode="lin" valueType="num">
                                      <p:cBhvr>
                                        <p:cTn id="8" dur="500" fill="hold"/>
                                        <p:tgtEl>
                                          <p:spTgt spid="37894"/>
                                        </p:tgtEl>
                                        <p:attrNameLst>
                                          <p:attrName>ppt_h</p:attrName>
                                        </p:attrNameLst>
                                      </p:cBhvr>
                                      <p:tavLst>
                                        <p:tav tm="0">
                                          <p:val>
                                            <p:fltVal val="0"/>
                                          </p:val>
                                        </p:tav>
                                        <p:tav tm="100000">
                                          <p:val>
                                            <p:strVal val="#ppt_h"/>
                                          </p:val>
                                        </p:tav>
                                      </p:tavLst>
                                    </p:anim>
                                    <p:anim calcmode="lin" valueType="num">
                                      <p:cBhvr>
                                        <p:cTn id="9" dur="500" fill="hold"/>
                                        <p:tgtEl>
                                          <p:spTgt spid="37894"/>
                                        </p:tgtEl>
                                        <p:attrNameLst>
                                          <p:attrName>style.rotation</p:attrName>
                                        </p:attrNameLst>
                                      </p:cBhvr>
                                      <p:tavLst>
                                        <p:tav tm="0">
                                          <p:val>
                                            <p:fltVal val="90"/>
                                          </p:val>
                                        </p:tav>
                                        <p:tav tm="100000">
                                          <p:val>
                                            <p:fltVal val="0"/>
                                          </p:val>
                                        </p:tav>
                                      </p:tavLst>
                                    </p:anim>
                                    <p:animEffect transition="in" filter="fade">
                                      <p:cBhvr>
                                        <p:cTn id="10" dur="500"/>
                                        <p:tgtEl>
                                          <p:spTgt spid="378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a:lum bright="30000"/>
          </a:blip>
          <a:srcRect/>
          <a:stretch>
            <a:fillRect/>
          </a:stretch>
        </p:blipFill>
        <p:spPr bwMode="auto">
          <a:xfrm>
            <a:off x="0" y="990600"/>
            <a:ext cx="9144000" cy="5867400"/>
          </a:xfrm>
          <a:prstGeom prst="rect">
            <a:avLst/>
          </a:prstGeom>
          <a:noFill/>
        </p:spPr>
      </p:pic>
      <p:sp>
        <p:nvSpPr>
          <p:cNvPr id="38917" name="Text Box 5"/>
          <p:cNvSpPr txBox="1">
            <a:spLocks noChangeArrowheads="1"/>
          </p:cNvSpPr>
          <p:nvPr/>
        </p:nvSpPr>
        <p:spPr bwMode="auto">
          <a:xfrm>
            <a:off x="4648200" y="2743200"/>
            <a:ext cx="3810000" cy="366713"/>
          </a:xfrm>
          <a:prstGeom prst="rect">
            <a:avLst/>
          </a:prstGeom>
          <a:noFill/>
          <a:ln w="9525">
            <a:noFill/>
            <a:miter lim="800000"/>
            <a:headEnd/>
            <a:tailEnd/>
          </a:ln>
          <a:effectLst/>
        </p:spPr>
        <p:txBody>
          <a:bodyPr>
            <a:spAutoFit/>
          </a:bodyPr>
          <a:lstStyle/>
          <a:p>
            <a:pPr algn="just">
              <a:spcBef>
                <a:spcPct val="50000"/>
              </a:spcBef>
            </a:pPr>
            <a:endParaRPr lang="en-US"/>
          </a:p>
        </p:txBody>
      </p:sp>
      <p:sp>
        <p:nvSpPr>
          <p:cNvPr id="38918" name="Text Box 6"/>
          <p:cNvSpPr txBox="1">
            <a:spLocks noChangeArrowheads="1"/>
          </p:cNvSpPr>
          <p:nvPr/>
        </p:nvSpPr>
        <p:spPr bwMode="auto">
          <a:xfrm>
            <a:off x="0" y="5486400"/>
            <a:ext cx="8763000" cy="830997"/>
          </a:xfrm>
          <a:prstGeom prst="rect">
            <a:avLst/>
          </a:prstGeom>
          <a:noFill/>
          <a:ln w="9525">
            <a:noFill/>
            <a:miter lim="800000"/>
            <a:headEnd/>
            <a:tailEnd/>
          </a:ln>
          <a:effectLst/>
        </p:spPr>
        <p:txBody>
          <a:bodyPr>
            <a:spAutoFit/>
          </a:bodyPr>
          <a:lstStyle/>
          <a:p>
            <a:pPr algn="ctr">
              <a:spcBef>
                <a:spcPct val="50000"/>
              </a:spcBef>
            </a:pPr>
            <a:r>
              <a:rPr lang="en-US" sz="2400" dirty="0">
                <a:latin typeface="Times New Roman" pitchFamily="18" charset="0"/>
                <a:cs typeface="Times New Roman" pitchFamily="18" charset="0"/>
              </a:rPr>
              <a:t>Sự quan tâm cụ thể của Đảng và Nhà nước về đẩy mạnh việc chăm sóc, bảo vệ trẻ em  - Khám bệnh trẻ.</a:t>
            </a:r>
          </a:p>
        </p:txBody>
      </p:sp>
      <p:pic>
        <p:nvPicPr>
          <p:cNvPr id="38920" name="Picture 8" descr="kham%20benh%20tre"/>
          <p:cNvPicPr>
            <a:picLocks noChangeAspect="1" noChangeArrowheads="1"/>
          </p:cNvPicPr>
          <p:nvPr/>
        </p:nvPicPr>
        <p:blipFill>
          <a:blip r:embed="rId3"/>
          <a:srcRect/>
          <a:stretch>
            <a:fillRect/>
          </a:stretch>
        </p:blipFill>
        <p:spPr bwMode="auto">
          <a:xfrm>
            <a:off x="1524000" y="1066800"/>
            <a:ext cx="5791200" cy="43434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iterate type="lt">
                                    <p:tmPct val="5000"/>
                                  </p:iterate>
                                  <p:childTnLst>
                                    <p:set>
                                      <p:cBhvr>
                                        <p:cTn id="6" dur="1" fill="hold">
                                          <p:stCondLst>
                                            <p:cond delay="0"/>
                                          </p:stCondLst>
                                        </p:cTn>
                                        <p:tgtEl>
                                          <p:spTgt spid="38918"/>
                                        </p:tgtEl>
                                        <p:attrNameLst>
                                          <p:attrName>style.visibility</p:attrName>
                                        </p:attrNameLst>
                                      </p:cBhvr>
                                      <p:to>
                                        <p:strVal val="visible"/>
                                      </p:to>
                                    </p:set>
                                    <p:anim calcmode="lin" valueType="num">
                                      <p:cBhvr>
                                        <p:cTn id="7" dur="500" fill="hold"/>
                                        <p:tgtEl>
                                          <p:spTgt spid="38918"/>
                                        </p:tgtEl>
                                        <p:attrNameLst>
                                          <p:attrName>ppt_w</p:attrName>
                                        </p:attrNameLst>
                                      </p:cBhvr>
                                      <p:tavLst>
                                        <p:tav tm="0">
                                          <p:val>
                                            <p:fltVal val="0"/>
                                          </p:val>
                                        </p:tav>
                                        <p:tav tm="100000">
                                          <p:val>
                                            <p:strVal val="#ppt_w"/>
                                          </p:val>
                                        </p:tav>
                                      </p:tavLst>
                                    </p:anim>
                                    <p:anim calcmode="lin" valueType="num">
                                      <p:cBhvr>
                                        <p:cTn id="8" dur="500" fill="hold"/>
                                        <p:tgtEl>
                                          <p:spTgt spid="38918"/>
                                        </p:tgtEl>
                                        <p:attrNameLst>
                                          <p:attrName>ppt_h</p:attrName>
                                        </p:attrNameLst>
                                      </p:cBhvr>
                                      <p:tavLst>
                                        <p:tav tm="0">
                                          <p:val>
                                            <p:fltVal val="0"/>
                                          </p:val>
                                        </p:tav>
                                        <p:tav tm="100000">
                                          <p:val>
                                            <p:strVal val="#ppt_h"/>
                                          </p:val>
                                        </p:tav>
                                      </p:tavLst>
                                    </p:anim>
                                    <p:anim calcmode="lin" valueType="num">
                                      <p:cBhvr>
                                        <p:cTn id="9" dur="500" fill="hold"/>
                                        <p:tgtEl>
                                          <p:spTgt spid="38918"/>
                                        </p:tgtEl>
                                        <p:attrNameLst>
                                          <p:attrName>style.rotation</p:attrName>
                                        </p:attrNameLst>
                                      </p:cBhvr>
                                      <p:tavLst>
                                        <p:tav tm="0">
                                          <p:val>
                                            <p:fltVal val="90"/>
                                          </p:val>
                                        </p:tav>
                                        <p:tav tm="100000">
                                          <p:val>
                                            <p:fltVal val="0"/>
                                          </p:val>
                                        </p:tav>
                                      </p:tavLst>
                                    </p:anim>
                                    <p:animEffect transition="in" filter="fade">
                                      <p:cBhvr>
                                        <p:cTn id="10" dur="500"/>
                                        <p:tgtEl>
                                          <p:spTgt spid="389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a:lum bright="30000"/>
          </a:blip>
          <a:srcRect/>
          <a:stretch>
            <a:fillRect/>
          </a:stretch>
        </p:blipFill>
        <p:spPr bwMode="auto">
          <a:xfrm>
            <a:off x="0" y="990600"/>
            <a:ext cx="9144000" cy="5867400"/>
          </a:xfrm>
          <a:prstGeom prst="rect">
            <a:avLst/>
          </a:prstGeom>
          <a:noFill/>
        </p:spPr>
      </p:pic>
      <p:sp>
        <p:nvSpPr>
          <p:cNvPr id="39941" name="Text Box 5"/>
          <p:cNvSpPr txBox="1">
            <a:spLocks noChangeArrowheads="1"/>
          </p:cNvSpPr>
          <p:nvPr/>
        </p:nvSpPr>
        <p:spPr bwMode="auto">
          <a:xfrm>
            <a:off x="4648200" y="2743200"/>
            <a:ext cx="3810000" cy="366713"/>
          </a:xfrm>
          <a:prstGeom prst="rect">
            <a:avLst/>
          </a:prstGeom>
          <a:noFill/>
          <a:ln w="9525">
            <a:noFill/>
            <a:miter lim="800000"/>
            <a:headEnd/>
            <a:tailEnd/>
          </a:ln>
          <a:effectLst/>
        </p:spPr>
        <p:txBody>
          <a:bodyPr>
            <a:spAutoFit/>
          </a:bodyPr>
          <a:lstStyle/>
          <a:p>
            <a:pPr algn="just">
              <a:spcBef>
                <a:spcPct val="50000"/>
              </a:spcBef>
            </a:pPr>
            <a:endParaRPr lang="en-US"/>
          </a:p>
        </p:txBody>
      </p:sp>
      <p:sp>
        <p:nvSpPr>
          <p:cNvPr id="39942" name="Text Box 6"/>
          <p:cNvSpPr txBox="1">
            <a:spLocks noChangeArrowheads="1"/>
          </p:cNvSpPr>
          <p:nvPr/>
        </p:nvSpPr>
        <p:spPr bwMode="auto">
          <a:xfrm>
            <a:off x="0" y="5486400"/>
            <a:ext cx="8763000" cy="830997"/>
          </a:xfrm>
          <a:prstGeom prst="rect">
            <a:avLst/>
          </a:prstGeom>
          <a:noFill/>
          <a:ln w="9525">
            <a:noFill/>
            <a:miter lim="800000"/>
            <a:headEnd/>
            <a:tailEnd/>
          </a:ln>
          <a:effectLst/>
        </p:spPr>
        <p:txBody>
          <a:bodyPr>
            <a:spAutoFit/>
          </a:bodyPr>
          <a:lstStyle/>
          <a:p>
            <a:pPr algn="ctr">
              <a:spcBef>
                <a:spcPct val="50000"/>
              </a:spcBef>
            </a:pPr>
            <a:r>
              <a:rPr lang="en-US" sz="2400" dirty="0">
                <a:latin typeface="Times New Roman" pitchFamily="18" charset="0"/>
                <a:cs typeface="Times New Roman" pitchFamily="18" charset="0"/>
              </a:rPr>
              <a:t>Sự quan tâm cụ thể của Đảng và Nhà nước về đẩy mạnh việc chăm sóc, bảo vệ trẻ em  - Tiếp sức trẻ em nghèo đến trường.</a:t>
            </a:r>
          </a:p>
        </p:txBody>
      </p:sp>
      <p:pic>
        <p:nvPicPr>
          <p:cNvPr id="39944" name="Picture 8" descr="Tiep suc tre den truong"/>
          <p:cNvPicPr>
            <a:picLocks noChangeAspect="1" noChangeArrowheads="1"/>
          </p:cNvPicPr>
          <p:nvPr/>
        </p:nvPicPr>
        <p:blipFill>
          <a:blip r:embed="rId3"/>
          <a:srcRect/>
          <a:stretch>
            <a:fillRect/>
          </a:stretch>
        </p:blipFill>
        <p:spPr bwMode="auto">
          <a:xfrm>
            <a:off x="1295400" y="1219200"/>
            <a:ext cx="6096000" cy="391318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iterate type="lt">
                                    <p:tmPct val="5000"/>
                                  </p:iterate>
                                  <p:childTnLst>
                                    <p:set>
                                      <p:cBhvr>
                                        <p:cTn id="6" dur="1" fill="hold">
                                          <p:stCondLst>
                                            <p:cond delay="0"/>
                                          </p:stCondLst>
                                        </p:cTn>
                                        <p:tgtEl>
                                          <p:spTgt spid="39942"/>
                                        </p:tgtEl>
                                        <p:attrNameLst>
                                          <p:attrName>style.visibility</p:attrName>
                                        </p:attrNameLst>
                                      </p:cBhvr>
                                      <p:to>
                                        <p:strVal val="visible"/>
                                      </p:to>
                                    </p:set>
                                    <p:anim calcmode="lin" valueType="num">
                                      <p:cBhvr>
                                        <p:cTn id="7" dur="500" fill="hold"/>
                                        <p:tgtEl>
                                          <p:spTgt spid="39942"/>
                                        </p:tgtEl>
                                        <p:attrNameLst>
                                          <p:attrName>ppt_w</p:attrName>
                                        </p:attrNameLst>
                                      </p:cBhvr>
                                      <p:tavLst>
                                        <p:tav tm="0">
                                          <p:val>
                                            <p:fltVal val="0"/>
                                          </p:val>
                                        </p:tav>
                                        <p:tav tm="100000">
                                          <p:val>
                                            <p:strVal val="#ppt_w"/>
                                          </p:val>
                                        </p:tav>
                                      </p:tavLst>
                                    </p:anim>
                                    <p:anim calcmode="lin" valueType="num">
                                      <p:cBhvr>
                                        <p:cTn id="8" dur="500" fill="hold"/>
                                        <p:tgtEl>
                                          <p:spTgt spid="39942"/>
                                        </p:tgtEl>
                                        <p:attrNameLst>
                                          <p:attrName>ppt_h</p:attrName>
                                        </p:attrNameLst>
                                      </p:cBhvr>
                                      <p:tavLst>
                                        <p:tav tm="0">
                                          <p:val>
                                            <p:fltVal val="0"/>
                                          </p:val>
                                        </p:tav>
                                        <p:tav tm="100000">
                                          <p:val>
                                            <p:strVal val="#ppt_h"/>
                                          </p:val>
                                        </p:tav>
                                      </p:tavLst>
                                    </p:anim>
                                    <p:anim calcmode="lin" valueType="num">
                                      <p:cBhvr>
                                        <p:cTn id="9" dur="500" fill="hold"/>
                                        <p:tgtEl>
                                          <p:spTgt spid="39942"/>
                                        </p:tgtEl>
                                        <p:attrNameLst>
                                          <p:attrName>style.rotation</p:attrName>
                                        </p:attrNameLst>
                                      </p:cBhvr>
                                      <p:tavLst>
                                        <p:tav tm="0">
                                          <p:val>
                                            <p:fltVal val="90"/>
                                          </p:val>
                                        </p:tav>
                                        <p:tav tm="100000">
                                          <p:val>
                                            <p:fltVal val="0"/>
                                          </p:val>
                                        </p:tav>
                                      </p:tavLst>
                                    </p:anim>
                                    <p:animEffect transition="in" filter="fade">
                                      <p:cBhvr>
                                        <p:cTn id="10" dur="500"/>
                                        <p:tgtEl>
                                          <p:spTgt spid="399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a:lum bright="30000"/>
          </a:blip>
          <a:srcRect/>
          <a:stretch>
            <a:fillRect/>
          </a:stretch>
        </p:blipFill>
        <p:spPr bwMode="auto">
          <a:xfrm>
            <a:off x="0" y="990600"/>
            <a:ext cx="9144000" cy="5867400"/>
          </a:xfrm>
          <a:prstGeom prst="rect">
            <a:avLst/>
          </a:prstGeom>
          <a:noFill/>
        </p:spPr>
      </p:pic>
      <p:sp>
        <p:nvSpPr>
          <p:cNvPr id="40965" name="Text Box 5"/>
          <p:cNvSpPr txBox="1">
            <a:spLocks noChangeArrowheads="1"/>
          </p:cNvSpPr>
          <p:nvPr/>
        </p:nvSpPr>
        <p:spPr bwMode="auto">
          <a:xfrm>
            <a:off x="4648200" y="2743200"/>
            <a:ext cx="3810000" cy="366713"/>
          </a:xfrm>
          <a:prstGeom prst="rect">
            <a:avLst/>
          </a:prstGeom>
          <a:noFill/>
          <a:ln w="9525">
            <a:noFill/>
            <a:miter lim="800000"/>
            <a:headEnd/>
            <a:tailEnd/>
          </a:ln>
          <a:effectLst/>
        </p:spPr>
        <p:txBody>
          <a:bodyPr>
            <a:spAutoFit/>
          </a:bodyPr>
          <a:lstStyle/>
          <a:p>
            <a:pPr algn="just">
              <a:spcBef>
                <a:spcPct val="50000"/>
              </a:spcBef>
            </a:pPr>
            <a:endParaRPr lang="en-US"/>
          </a:p>
        </p:txBody>
      </p:sp>
      <p:sp>
        <p:nvSpPr>
          <p:cNvPr id="40966" name="Text Box 6"/>
          <p:cNvSpPr txBox="1">
            <a:spLocks noChangeArrowheads="1"/>
          </p:cNvSpPr>
          <p:nvPr/>
        </p:nvSpPr>
        <p:spPr bwMode="auto">
          <a:xfrm>
            <a:off x="0" y="5410200"/>
            <a:ext cx="8763000" cy="830997"/>
          </a:xfrm>
          <a:prstGeom prst="rect">
            <a:avLst/>
          </a:prstGeom>
          <a:noFill/>
          <a:ln w="9525">
            <a:noFill/>
            <a:miter lim="800000"/>
            <a:headEnd/>
            <a:tailEnd/>
          </a:ln>
          <a:effectLst/>
        </p:spPr>
        <p:txBody>
          <a:bodyPr>
            <a:spAutoFit/>
          </a:bodyPr>
          <a:lstStyle/>
          <a:p>
            <a:pPr algn="ctr">
              <a:spcBef>
                <a:spcPct val="50000"/>
              </a:spcBef>
            </a:pPr>
            <a:r>
              <a:rPr lang="en-US" sz="2400" dirty="0">
                <a:latin typeface="Times New Roman" pitchFamily="18" charset="0"/>
                <a:cs typeface="Times New Roman" pitchFamily="18" charset="0"/>
              </a:rPr>
              <a:t>Sự quan tâm cụ thể của Đảng và Nhà nước về đẩy mạnh việc chăm sóc, bảo vệ trẻ em  - Tấm lòng dành cho trẻ khyết tật</a:t>
            </a:r>
          </a:p>
        </p:txBody>
      </p:sp>
      <p:pic>
        <p:nvPicPr>
          <p:cNvPr id="40968" name="Picture 8" descr="vina1"/>
          <p:cNvPicPr>
            <a:picLocks noChangeAspect="1" noChangeArrowheads="1"/>
          </p:cNvPicPr>
          <p:nvPr/>
        </p:nvPicPr>
        <p:blipFill>
          <a:blip r:embed="rId3"/>
          <a:srcRect/>
          <a:stretch>
            <a:fillRect/>
          </a:stretch>
        </p:blipFill>
        <p:spPr bwMode="auto">
          <a:xfrm>
            <a:off x="1447800" y="1143000"/>
            <a:ext cx="5715000" cy="408146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iterate type="lt">
                                    <p:tmPct val="5000"/>
                                  </p:iterate>
                                  <p:childTnLst>
                                    <p:set>
                                      <p:cBhvr>
                                        <p:cTn id="6" dur="1" fill="hold">
                                          <p:stCondLst>
                                            <p:cond delay="0"/>
                                          </p:stCondLst>
                                        </p:cTn>
                                        <p:tgtEl>
                                          <p:spTgt spid="40966"/>
                                        </p:tgtEl>
                                        <p:attrNameLst>
                                          <p:attrName>style.visibility</p:attrName>
                                        </p:attrNameLst>
                                      </p:cBhvr>
                                      <p:to>
                                        <p:strVal val="visible"/>
                                      </p:to>
                                    </p:set>
                                    <p:anim calcmode="lin" valueType="num">
                                      <p:cBhvr>
                                        <p:cTn id="7" dur="500" fill="hold"/>
                                        <p:tgtEl>
                                          <p:spTgt spid="40966"/>
                                        </p:tgtEl>
                                        <p:attrNameLst>
                                          <p:attrName>ppt_w</p:attrName>
                                        </p:attrNameLst>
                                      </p:cBhvr>
                                      <p:tavLst>
                                        <p:tav tm="0">
                                          <p:val>
                                            <p:fltVal val="0"/>
                                          </p:val>
                                        </p:tav>
                                        <p:tav tm="100000">
                                          <p:val>
                                            <p:strVal val="#ppt_w"/>
                                          </p:val>
                                        </p:tav>
                                      </p:tavLst>
                                    </p:anim>
                                    <p:anim calcmode="lin" valueType="num">
                                      <p:cBhvr>
                                        <p:cTn id="8" dur="500" fill="hold"/>
                                        <p:tgtEl>
                                          <p:spTgt spid="40966"/>
                                        </p:tgtEl>
                                        <p:attrNameLst>
                                          <p:attrName>ppt_h</p:attrName>
                                        </p:attrNameLst>
                                      </p:cBhvr>
                                      <p:tavLst>
                                        <p:tav tm="0">
                                          <p:val>
                                            <p:fltVal val="0"/>
                                          </p:val>
                                        </p:tav>
                                        <p:tav tm="100000">
                                          <p:val>
                                            <p:strVal val="#ppt_h"/>
                                          </p:val>
                                        </p:tav>
                                      </p:tavLst>
                                    </p:anim>
                                    <p:anim calcmode="lin" valueType="num">
                                      <p:cBhvr>
                                        <p:cTn id="9" dur="500" fill="hold"/>
                                        <p:tgtEl>
                                          <p:spTgt spid="40966"/>
                                        </p:tgtEl>
                                        <p:attrNameLst>
                                          <p:attrName>style.rotation</p:attrName>
                                        </p:attrNameLst>
                                      </p:cBhvr>
                                      <p:tavLst>
                                        <p:tav tm="0">
                                          <p:val>
                                            <p:fltVal val="90"/>
                                          </p:val>
                                        </p:tav>
                                        <p:tav tm="100000">
                                          <p:val>
                                            <p:fltVal val="0"/>
                                          </p:val>
                                        </p:tav>
                                      </p:tavLst>
                                    </p:anim>
                                    <p:animEffect transition="in" filter="fade">
                                      <p:cBhvr>
                                        <p:cTn id="10" dur="500"/>
                                        <p:tgtEl>
                                          <p:spTgt spid="409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Line 4"/>
          <p:cNvSpPr>
            <a:spLocks noChangeShapeType="1"/>
          </p:cNvSpPr>
          <p:nvPr/>
        </p:nvSpPr>
        <p:spPr bwMode="auto">
          <a:xfrm>
            <a:off x="0" y="990600"/>
            <a:ext cx="9144000" cy="0"/>
          </a:xfrm>
          <a:prstGeom prst="line">
            <a:avLst/>
          </a:prstGeom>
          <a:noFill/>
          <a:ln w="28575">
            <a:solidFill>
              <a:schemeClr val="accent2"/>
            </a:solidFill>
            <a:round/>
            <a:headEnd/>
            <a:tailEnd/>
          </a:ln>
          <a:effectLst/>
        </p:spPr>
        <p:txBody>
          <a:bodyPr/>
          <a:lstStyle/>
          <a:p>
            <a:endParaRPr lang="en-US"/>
          </a:p>
        </p:txBody>
      </p:sp>
      <p:sp>
        <p:nvSpPr>
          <p:cNvPr id="32773" name="Line 5"/>
          <p:cNvSpPr>
            <a:spLocks noChangeShapeType="1"/>
          </p:cNvSpPr>
          <p:nvPr/>
        </p:nvSpPr>
        <p:spPr bwMode="auto">
          <a:xfrm>
            <a:off x="4267200" y="990600"/>
            <a:ext cx="0" cy="5867400"/>
          </a:xfrm>
          <a:prstGeom prst="line">
            <a:avLst/>
          </a:prstGeom>
          <a:noFill/>
          <a:ln w="76200" cmpd="tri">
            <a:solidFill>
              <a:schemeClr val="accent2"/>
            </a:solidFill>
            <a:round/>
            <a:headEnd/>
            <a:tailEnd/>
          </a:ln>
          <a:effectLst/>
        </p:spPr>
        <p:txBody>
          <a:bodyPr/>
          <a:lstStyle/>
          <a:p>
            <a:endParaRPr lang="en-US"/>
          </a:p>
        </p:txBody>
      </p:sp>
      <p:sp>
        <p:nvSpPr>
          <p:cNvPr id="32783" name="Text Box 15"/>
          <p:cNvSpPr txBox="1">
            <a:spLocks noChangeArrowheads="1"/>
          </p:cNvSpPr>
          <p:nvPr/>
        </p:nvSpPr>
        <p:spPr bwMode="auto">
          <a:xfrm>
            <a:off x="4648200" y="2743200"/>
            <a:ext cx="3810000" cy="366713"/>
          </a:xfrm>
          <a:prstGeom prst="rect">
            <a:avLst/>
          </a:prstGeom>
          <a:noFill/>
          <a:ln w="9525">
            <a:noFill/>
            <a:miter lim="800000"/>
            <a:headEnd/>
            <a:tailEnd/>
          </a:ln>
          <a:effectLst/>
        </p:spPr>
        <p:txBody>
          <a:bodyPr>
            <a:spAutoFit/>
          </a:bodyPr>
          <a:lstStyle/>
          <a:p>
            <a:pPr algn="just">
              <a:spcBef>
                <a:spcPct val="50000"/>
              </a:spcBef>
            </a:pPr>
            <a:endParaRPr lang="en-US"/>
          </a:p>
        </p:txBody>
      </p:sp>
      <p:sp>
        <p:nvSpPr>
          <p:cNvPr id="32784" name="Text Box 16"/>
          <p:cNvSpPr txBox="1">
            <a:spLocks noChangeArrowheads="1"/>
          </p:cNvSpPr>
          <p:nvPr/>
        </p:nvSpPr>
        <p:spPr bwMode="auto">
          <a:xfrm>
            <a:off x="0" y="2895600"/>
            <a:ext cx="4114800" cy="1508105"/>
          </a:xfrm>
          <a:prstGeom prst="rect">
            <a:avLst/>
          </a:prstGeom>
          <a:noFill/>
          <a:ln w="9525">
            <a:noFill/>
            <a:miter lim="800000"/>
            <a:headEnd/>
            <a:tailEnd/>
          </a:ln>
          <a:effectLst/>
        </p:spPr>
        <p:txBody>
          <a:bodyPr>
            <a:spAutoFit/>
          </a:bodyPr>
          <a:lstStyle/>
          <a:p>
            <a:pPr algn="just">
              <a:spcBef>
                <a:spcPct val="50000"/>
              </a:spcBef>
            </a:pPr>
            <a:r>
              <a:rPr lang="en-US" sz="2200" dirty="0">
                <a:latin typeface="Times New Roman" pitchFamily="18" charset="0"/>
                <a:cs typeface="Times New Roman" pitchFamily="18" charset="0"/>
                <a:sym typeface="Wingdings" pitchFamily="2" charset="2"/>
              </a:rPr>
              <a:t>    </a:t>
            </a:r>
            <a:r>
              <a:rPr lang="en-US" sz="2300" dirty="0">
                <a:latin typeface="Times New Roman" pitchFamily="18" charset="0"/>
                <a:cs typeface="Times New Roman" pitchFamily="18" charset="0"/>
                <a:sym typeface="Wingdings" pitchFamily="2" charset="2"/>
              </a:rPr>
              <a:t>- </a:t>
            </a:r>
            <a:r>
              <a:rPr lang="en-US" sz="2300" dirty="0">
                <a:latin typeface="Times New Roman" pitchFamily="18" charset="0"/>
                <a:cs typeface="Times New Roman" pitchFamily="18" charset="0"/>
              </a:rPr>
              <a:t>Sự liên kết lại của các quốc gia cùng ý thức cao của cộng đồng quốc tế. Đã có công ước về quyền trẻ em.</a:t>
            </a:r>
          </a:p>
        </p:txBody>
      </p:sp>
      <p:sp>
        <p:nvSpPr>
          <p:cNvPr id="32785" name="Text Box 17"/>
          <p:cNvSpPr txBox="1">
            <a:spLocks noChangeArrowheads="1"/>
          </p:cNvSpPr>
          <p:nvPr/>
        </p:nvSpPr>
        <p:spPr bwMode="auto">
          <a:xfrm>
            <a:off x="0" y="4332238"/>
            <a:ext cx="4114800" cy="1154162"/>
          </a:xfrm>
          <a:prstGeom prst="rect">
            <a:avLst/>
          </a:prstGeom>
          <a:noFill/>
          <a:ln w="9525">
            <a:noFill/>
            <a:miter lim="800000"/>
            <a:headEnd/>
            <a:tailEnd/>
          </a:ln>
          <a:effectLst/>
        </p:spPr>
        <p:txBody>
          <a:bodyPr>
            <a:spAutoFit/>
          </a:bodyPr>
          <a:lstStyle/>
          <a:p>
            <a:pPr algn="just">
              <a:spcBef>
                <a:spcPct val="50000"/>
              </a:spcBef>
            </a:pPr>
            <a:r>
              <a:rPr lang="en-US" sz="2200" dirty="0">
                <a:latin typeface="Times New Roman" pitchFamily="18" charset="0"/>
                <a:cs typeface="Times New Roman" pitchFamily="18" charset="0"/>
                <a:sym typeface="Wingdings" pitchFamily="2" charset="2"/>
              </a:rPr>
              <a:t>   </a:t>
            </a:r>
            <a:r>
              <a:rPr lang="en-US" sz="2300" dirty="0">
                <a:latin typeface="Times New Roman" pitchFamily="18" charset="0"/>
                <a:cs typeface="Times New Roman" pitchFamily="18" charset="0"/>
                <a:sym typeface="Wingdings" pitchFamily="2" charset="2"/>
              </a:rPr>
              <a:t>- Sự hợp tác và đoàn kết quốc tế ngày càng có hiệu quả cụ thể trên nhiều lĩnh vực.</a:t>
            </a:r>
          </a:p>
        </p:txBody>
      </p:sp>
      <p:sp>
        <p:nvSpPr>
          <p:cNvPr id="32786" name="Text Box 18"/>
          <p:cNvSpPr txBox="1">
            <a:spLocks noChangeArrowheads="1"/>
          </p:cNvSpPr>
          <p:nvPr/>
        </p:nvSpPr>
        <p:spPr bwMode="auto">
          <a:xfrm>
            <a:off x="0" y="5475238"/>
            <a:ext cx="4191000" cy="1154162"/>
          </a:xfrm>
          <a:prstGeom prst="rect">
            <a:avLst/>
          </a:prstGeom>
          <a:noFill/>
          <a:ln w="9525">
            <a:noFill/>
            <a:miter lim="800000"/>
            <a:headEnd/>
            <a:tailEnd/>
          </a:ln>
          <a:effectLst/>
        </p:spPr>
        <p:txBody>
          <a:bodyPr wrap="square">
            <a:spAutoFit/>
          </a:bodyPr>
          <a:lstStyle/>
          <a:p>
            <a:pPr algn="just">
              <a:spcBef>
                <a:spcPct val="50000"/>
              </a:spcBef>
            </a:pPr>
            <a:r>
              <a:rPr lang="en-US" dirty="0"/>
              <a:t>  </a:t>
            </a:r>
            <a:r>
              <a:rPr lang="en-US" sz="2300" dirty="0">
                <a:latin typeface="Times New Roman" pitchFamily="18" charset="0"/>
                <a:cs typeface="Times New Roman" pitchFamily="18" charset="0"/>
              </a:rPr>
              <a:t>Nêu lên sự quan tâm cụ thể của Đảng và Nhà nước về đẩy mạnh việc chăm sóc, bảo vệ trẻ em.</a:t>
            </a:r>
          </a:p>
        </p:txBody>
      </p:sp>
      <p:sp>
        <p:nvSpPr>
          <p:cNvPr id="16" name="TextBox 15"/>
          <p:cNvSpPr txBox="1"/>
          <p:nvPr/>
        </p:nvSpPr>
        <p:spPr>
          <a:xfrm>
            <a:off x="0" y="990600"/>
            <a:ext cx="3886200" cy="461665"/>
          </a:xfrm>
          <a:prstGeom prst="rect">
            <a:avLst/>
          </a:prstGeom>
          <a:noFill/>
        </p:spPr>
        <p:txBody>
          <a:bodyPr wrap="square" rtlCol="0">
            <a:spAutoFit/>
          </a:bodyPr>
          <a:lstStyle/>
          <a:p>
            <a:r>
              <a:rPr lang="en-US" sz="2400" b="1" dirty="0">
                <a:solidFill>
                  <a:srgbClr val="FF0000"/>
                </a:solidFill>
                <a:latin typeface="Times New Roman" pitchFamily="18" charset="0"/>
                <a:cs typeface="Times New Roman" pitchFamily="18" charset="0"/>
              </a:rPr>
              <a:t>I. Tìm hiểu chung</a:t>
            </a:r>
          </a:p>
        </p:txBody>
      </p:sp>
      <p:sp>
        <p:nvSpPr>
          <p:cNvPr id="17" name="TextBox 16"/>
          <p:cNvSpPr txBox="1"/>
          <p:nvPr/>
        </p:nvSpPr>
        <p:spPr>
          <a:xfrm>
            <a:off x="0" y="1367135"/>
            <a:ext cx="3886200" cy="461665"/>
          </a:xfrm>
          <a:prstGeom prst="rect">
            <a:avLst/>
          </a:prstGeom>
          <a:noFill/>
        </p:spPr>
        <p:txBody>
          <a:bodyPr wrap="square" rtlCol="0">
            <a:spAutoFit/>
          </a:bodyPr>
          <a:lstStyle/>
          <a:p>
            <a:r>
              <a:rPr lang="en-US" sz="2400" b="1" dirty="0">
                <a:solidFill>
                  <a:srgbClr val="FF0000"/>
                </a:solidFill>
                <a:latin typeface="Times New Roman" pitchFamily="18" charset="0"/>
                <a:cs typeface="Times New Roman" pitchFamily="18" charset="0"/>
              </a:rPr>
              <a:t>II. Phân tích</a:t>
            </a:r>
          </a:p>
        </p:txBody>
      </p:sp>
      <p:sp>
        <p:nvSpPr>
          <p:cNvPr id="18" name="Text Box 22"/>
          <p:cNvSpPr txBox="1">
            <a:spLocks noChangeArrowheads="1"/>
          </p:cNvSpPr>
          <p:nvPr/>
        </p:nvSpPr>
        <p:spPr bwMode="auto">
          <a:xfrm>
            <a:off x="152400" y="1748135"/>
            <a:ext cx="3733800" cy="461665"/>
          </a:xfrm>
          <a:prstGeom prst="rect">
            <a:avLst/>
          </a:prstGeom>
          <a:noFill/>
          <a:ln w="9525">
            <a:noFill/>
            <a:miter lim="800000"/>
            <a:headEnd/>
            <a:tailEnd/>
          </a:ln>
          <a:effectLst/>
        </p:spPr>
        <p:txBody>
          <a:bodyPr wrap="square">
            <a:spAutoFit/>
          </a:bodyPr>
          <a:lstStyle/>
          <a:p>
            <a:pPr algn="just">
              <a:spcBef>
                <a:spcPct val="50000"/>
              </a:spcBef>
            </a:pPr>
            <a:r>
              <a:rPr lang="en-US" sz="2400" b="1" dirty="0">
                <a:latin typeface="Times New Roman" pitchFamily="18" charset="0"/>
                <a:cs typeface="Times New Roman" pitchFamily="18" charset="0"/>
              </a:rPr>
              <a:t>1) </a:t>
            </a:r>
            <a:r>
              <a:rPr lang="en-US" sz="2400" b="1" dirty="0" err="1">
                <a:latin typeface="Times New Roman" pitchFamily="18" charset="0"/>
                <a:cs typeface="Times New Roman" pitchFamily="18" charset="0"/>
              </a:rPr>
              <a:t>Phần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mở</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đầu</a:t>
            </a:r>
            <a:r>
              <a:rPr lang="en-US" sz="2400" b="1" dirty="0">
                <a:latin typeface="Times New Roman" pitchFamily="18" charset="0"/>
                <a:cs typeface="Times New Roman" pitchFamily="18" charset="0"/>
              </a:rPr>
              <a:t>:</a:t>
            </a:r>
          </a:p>
        </p:txBody>
      </p:sp>
      <p:sp>
        <p:nvSpPr>
          <p:cNvPr id="19" name="Text Box 13"/>
          <p:cNvSpPr txBox="1">
            <a:spLocks noChangeArrowheads="1"/>
          </p:cNvSpPr>
          <p:nvPr/>
        </p:nvSpPr>
        <p:spPr bwMode="auto">
          <a:xfrm>
            <a:off x="152400" y="2133600"/>
            <a:ext cx="3035300" cy="461665"/>
          </a:xfrm>
          <a:prstGeom prst="rect">
            <a:avLst/>
          </a:prstGeom>
          <a:noFill/>
          <a:ln w="9525">
            <a:noFill/>
            <a:miter lim="800000"/>
            <a:headEnd/>
            <a:tailEnd/>
          </a:ln>
          <a:effectLst/>
        </p:spPr>
        <p:txBody>
          <a:bodyPr wrap="square">
            <a:spAutoFit/>
          </a:bodyPr>
          <a:lstStyle/>
          <a:p>
            <a:pPr algn="just">
              <a:spcBef>
                <a:spcPct val="50000"/>
              </a:spcBef>
            </a:pPr>
            <a:r>
              <a:rPr lang="en-US" sz="2400" b="1" dirty="0">
                <a:latin typeface="Times New Roman" pitchFamily="18" charset="0"/>
                <a:cs typeface="Times New Roman" pitchFamily="18" charset="0"/>
              </a:rPr>
              <a:t>2) Sự thách thức</a:t>
            </a:r>
          </a:p>
        </p:txBody>
      </p:sp>
      <p:sp>
        <p:nvSpPr>
          <p:cNvPr id="20" name="Text Box 13"/>
          <p:cNvSpPr txBox="1">
            <a:spLocks noChangeArrowheads="1"/>
          </p:cNvSpPr>
          <p:nvPr/>
        </p:nvSpPr>
        <p:spPr bwMode="auto">
          <a:xfrm>
            <a:off x="152400" y="2510135"/>
            <a:ext cx="2044700" cy="461665"/>
          </a:xfrm>
          <a:prstGeom prst="rect">
            <a:avLst/>
          </a:prstGeom>
          <a:noFill/>
          <a:ln w="9525">
            <a:noFill/>
            <a:miter lim="800000"/>
            <a:headEnd/>
            <a:tailEnd/>
          </a:ln>
          <a:effectLst/>
        </p:spPr>
        <p:txBody>
          <a:bodyPr>
            <a:spAutoFit/>
          </a:bodyPr>
          <a:lstStyle/>
          <a:p>
            <a:pPr algn="just">
              <a:spcBef>
                <a:spcPct val="50000"/>
              </a:spcBef>
            </a:pPr>
            <a:r>
              <a:rPr lang="en-US" sz="2400" b="1" dirty="0">
                <a:latin typeface="Times New Roman" pitchFamily="18" charset="0"/>
                <a:cs typeface="Times New Roman" pitchFamily="18" charset="0"/>
              </a:rPr>
              <a:t>3) Cơ hội</a:t>
            </a:r>
          </a:p>
        </p:txBody>
      </p:sp>
      <p:sp>
        <p:nvSpPr>
          <p:cNvPr id="21" name="Rectangle 2"/>
          <p:cNvSpPr txBox="1">
            <a:spLocks noChangeArrowheads="1"/>
          </p:cNvSpPr>
          <p:nvPr/>
        </p:nvSpPr>
        <p:spPr>
          <a:xfrm>
            <a:off x="0" y="0"/>
            <a:ext cx="9144000" cy="914400"/>
          </a:xfrm>
          <a:prstGeom prst="rect">
            <a:avLst/>
          </a:prstGeom>
        </p:spPr>
        <p:txBody>
          <a:bodyPr/>
          <a:lstStyle/>
          <a:p>
            <a:pPr algn="ctr">
              <a:spcBef>
                <a:spcPct val="0"/>
              </a:spcBef>
            </a:pPr>
            <a:r>
              <a:rPr lang="vi-VN" sz="2800" b="1" dirty="0">
                <a:solidFill>
                  <a:srgbClr val="0000FF"/>
                </a:solidFill>
                <a:latin typeface="+mj-lt"/>
              </a:rPr>
              <a:t>Tuyên bố thế giới về sự sống còn, quyền được bảo vệ và phát triển của trẻ em</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3200" b="1" i="0" u="none" strike="noStrike" kern="1200" cap="none" spc="0" normalizeH="0" baseline="0" noProof="0" dirty="0">
              <a:ln>
                <a:noFill/>
              </a:ln>
              <a:solidFill>
                <a:srgbClr val="0000FF"/>
              </a:solidFill>
              <a:effectLst/>
              <a:uLnTx/>
              <a:uFillTx/>
              <a:latin typeface=".VnTime" pitchFamily="34" charset="0"/>
              <a:ea typeface="+mj-ea"/>
              <a:cs typeface="+mj-cs"/>
            </a:endParaRPr>
          </a:p>
        </p:txBody>
      </p:sp>
      <p:sp>
        <p:nvSpPr>
          <p:cNvPr id="15" name="TextBox 14"/>
          <p:cNvSpPr txBox="1"/>
          <p:nvPr/>
        </p:nvSpPr>
        <p:spPr>
          <a:xfrm>
            <a:off x="4343400" y="1016913"/>
            <a:ext cx="4495800" cy="446276"/>
          </a:xfrm>
          <a:prstGeom prst="rect">
            <a:avLst/>
          </a:prstGeom>
          <a:noFill/>
        </p:spPr>
        <p:txBody>
          <a:bodyPr wrap="square" rtlCol="0">
            <a:spAutoFit/>
          </a:bodyPr>
          <a:lstStyle/>
          <a:p>
            <a:r>
              <a:rPr lang="en-US" sz="2300" b="1" u="sng" dirty="0">
                <a:latin typeface="Times New Roman" pitchFamily="18" charset="0"/>
                <a:cs typeface="Times New Roman" pitchFamily="18" charset="0"/>
              </a:rPr>
              <a:t>Đối với nước ta</a:t>
            </a:r>
          </a:p>
        </p:txBody>
      </p:sp>
      <p:sp>
        <p:nvSpPr>
          <p:cNvPr id="22" name="Text Box 16"/>
          <p:cNvSpPr txBox="1">
            <a:spLocks noChangeArrowheads="1"/>
          </p:cNvSpPr>
          <p:nvPr/>
        </p:nvSpPr>
        <p:spPr bwMode="auto">
          <a:xfrm>
            <a:off x="4419600" y="1447800"/>
            <a:ext cx="4724400" cy="446276"/>
          </a:xfrm>
          <a:prstGeom prst="rect">
            <a:avLst/>
          </a:prstGeom>
          <a:noFill/>
          <a:ln w="9525">
            <a:noFill/>
            <a:miter lim="800000"/>
            <a:headEnd/>
            <a:tailEnd/>
          </a:ln>
          <a:effectLst/>
        </p:spPr>
        <p:txBody>
          <a:bodyPr wrap="square">
            <a:spAutoFit/>
          </a:bodyPr>
          <a:lstStyle/>
          <a:p>
            <a:pPr algn="just">
              <a:spcBef>
                <a:spcPct val="50000"/>
              </a:spcBef>
            </a:pPr>
            <a:r>
              <a:rPr lang="en-US" sz="2300" dirty="0">
                <a:latin typeface="Times New Roman" pitchFamily="18" charset="0"/>
                <a:cs typeface="Times New Roman" pitchFamily="18" charset="0"/>
                <a:sym typeface="Wingdings" pitchFamily="2" charset="2"/>
              </a:rPr>
              <a:t>- Sự quan tâm của Đảng và Nhà nước </a:t>
            </a:r>
            <a:endParaRPr lang="en-US" sz="2300" dirty="0">
              <a:latin typeface="Times New Roman" pitchFamily="18" charset="0"/>
              <a:cs typeface="Times New Roman" pitchFamily="18" charset="0"/>
            </a:endParaRPr>
          </a:p>
        </p:txBody>
      </p:sp>
      <p:sp>
        <p:nvSpPr>
          <p:cNvPr id="23" name="Text Box 16"/>
          <p:cNvSpPr txBox="1">
            <a:spLocks noChangeArrowheads="1"/>
          </p:cNvSpPr>
          <p:nvPr/>
        </p:nvSpPr>
        <p:spPr bwMode="auto">
          <a:xfrm>
            <a:off x="4267200" y="1828800"/>
            <a:ext cx="4876800" cy="1154162"/>
          </a:xfrm>
          <a:prstGeom prst="rect">
            <a:avLst/>
          </a:prstGeom>
          <a:noFill/>
          <a:ln w="9525">
            <a:noFill/>
            <a:miter lim="800000"/>
            <a:headEnd/>
            <a:tailEnd/>
          </a:ln>
          <a:effectLst/>
        </p:spPr>
        <p:txBody>
          <a:bodyPr wrap="square">
            <a:spAutoFit/>
          </a:bodyPr>
          <a:lstStyle/>
          <a:p>
            <a:pPr algn="just">
              <a:spcBef>
                <a:spcPct val="50000"/>
              </a:spcBef>
            </a:pPr>
            <a:r>
              <a:rPr lang="en-US" sz="2300" dirty="0">
                <a:latin typeface="Times New Roman" pitchFamily="18" charset="0"/>
                <a:cs typeface="Times New Roman" pitchFamily="18" charset="0"/>
                <a:sym typeface="Wingdings" pitchFamily="2" charset="2"/>
              </a:rPr>
              <a:t>  - </a:t>
            </a:r>
            <a:r>
              <a:rPr lang="en-US" sz="2300" dirty="0">
                <a:latin typeface="Times New Roman" pitchFamily="18" charset="0"/>
                <a:cs typeface="Times New Roman" pitchFamily="18" charset="0"/>
              </a:rPr>
              <a:t>Sự nhận thức và tham gia tích cực của nhiều tổ chức xã hội vào phong trào chăm sóc, bảo vệ trẻ em</a:t>
            </a:r>
          </a:p>
        </p:txBody>
      </p:sp>
      <p:sp>
        <p:nvSpPr>
          <p:cNvPr id="24" name="Text Box 16"/>
          <p:cNvSpPr txBox="1">
            <a:spLocks noChangeArrowheads="1"/>
          </p:cNvSpPr>
          <p:nvPr/>
        </p:nvSpPr>
        <p:spPr bwMode="auto">
          <a:xfrm>
            <a:off x="4343400" y="2933581"/>
            <a:ext cx="4800600" cy="800219"/>
          </a:xfrm>
          <a:prstGeom prst="rect">
            <a:avLst/>
          </a:prstGeom>
          <a:noFill/>
          <a:ln w="9525">
            <a:noFill/>
            <a:miter lim="800000"/>
            <a:headEnd/>
            <a:tailEnd/>
          </a:ln>
          <a:effectLst/>
        </p:spPr>
        <p:txBody>
          <a:bodyPr wrap="square">
            <a:spAutoFit/>
          </a:bodyPr>
          <a:lstStyle/>
          <a:p>
            <a:pPr algn="just">
              <a:spcBef>
                <a:spcPct val="50000"/>
              </a:spcBef>
            </a:pPr>
            <a:r>
              <a:rPr lang="en-US" sz="2300" dirty="0">
                <a:latin typeface="Times New Roman" pitchFamily="18" charset="0"/>
                <a:cs typeface="Times New Roman" pitchFamily="18" charset="0"/>
                <a:sym typeface="Wingdings" pitchFamily="2" charset="2"/>
              </a:rPr>
              <a:t>- Ý thức của toàn dân về vấn đề chăm sóc, bảo vệ trẻ em.</a:t>
            </a:r>
            <a:endParaRPr lang="en-US" sz="23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500" fill="hold"/>
                                        <p:tgtEl>
                                          <p:spTgt spid="22"/>
                                        </p:tgtEl>
                                        <p:attrNameLst>
                                          <p:attrName>ppt_x</p:attrName>
                                        </p:attrNameLst>
                                      </p:cBhvr>
                                      <p:tavLst>
                                        <p:tav tm="0">
                                          <p:val>
                                            <p:strVal val="#ppt_x"/>
                                          </p:val>
                                        </p:tav>
                                        <p:tav tm="100000">
                                          <p:val>
                                            <p:strVal val="#ppt_x"/>
                                          </p:val>
                                        </p:tav>
                                      </p:tavLst>
                                    </p:anim>
                                    <p:anim calcmode="lin" valueType="num">
                                      <p:cBhvr additive="base">
                                        <p:cTn id="15"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 calcmode="lin" valueType="num">
                                      <p:cBhvr additive="base">
                                        <p:cTn id="20" dur="500" fill="hold"/>
                                        <p:tgtEl>
                                          <p:spTgt spid="23"/>
                                        </p:tgtEl>
                                        <p:attrNameLst>
                                          <p:attrName>ppt_x</p:attrName>
                                        </p:attrNameLst>
                                      </p:cBhvr>
                                      <p:tavLst>
                                        <p:tav tm="0">
                                          <p:val>
                                            <p:strVal val="#ppt_x"/>
                                          </p:val>
                                        </p:tav>
                                        <p:tav tm="100000">
                                          <p:val>
                                            <p:strVal val="#ppt_x"/>
                                          </p:val>
                                        </p:tav>
                                      </p:tavLst>
                                    </p:anim>
                                    <p:anim calcmode="lin" valueType="num">
                                      <p:cBhvr additive="base">
                                        <p:cTn id="21"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cBhvr additive="base">
                                        <p:cTn id="26" dur="500" fill="hold"/>
                                        <p:tgtEl>
                                          <p:spTgt spid="24"/>
                                        </p:tgtEl>
                                        <p:attrNameLst>
                                          <p:attrName>ppt_x</p:attrName>
                                        </p:attrNameLst>
                                      </p:cBhvr>
                                      <p:tavLst>
                                        <p:tav tm="0">
                                          <p:val>
                                            <p:strVal val="#ppt_x"/>
                                          </p:val>
                                        </p:tav>
                                        <p:tav tm="100000">
                                          <p:val>
                                            <p:strVal val="#ppt_x"/>
                                          </p:val>
                                        </p:tav>
                                      </p:tavLst>
                                    </p:anim>
                                    <p:anim calcmode="lin" valueType="num">
                                      <p:cBhvr additive="base">
                                        <p:cTn id="27"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2" grpId="0"/>
      <p:bldP spid="23" grpId="0"/>
      <p:bldP spid="2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Line 4"/>
          <p:cNvSpPr>
            <a:spLocks noChangeShapeType="1"/>
          </p:cNvSpPr>
          <p:nvPr/>
        </p:nvSpPr>
        <p:spPr bwMode="auto">
          <a:xfrm>
            <a:off x="0" y="990600"/>
            <a:ext cx="9144000" cy="0"/>
          </a:xfrm>
          <a:prstGeom prst="line">
            <a:avLst/>
          </a:prstGeom>
          <a:noFill/>
          <a:ln w="28575">
            <a:solidFill>
              <a:schemeClr val="accent2"/>
            </a:solidFill>
            <a:round/>
            <a:headEnd/>
            <a:tailEnd/>
          </a:ln>
          <a:effectLst/>
        </p:spPr>
        <p:txBody>
          <a:bodyPr/>
          <a:lstStyle/>
          <a:p>
            <a:endParaRPr lang="en-US"/>
          </a:p>
        </p:txBody>
      </p:sp>
      <p:sp>
        <p:nvSpPr>
          <p:cNvPr id="32773" name="Line 5"/>
          <p:cNvSpPr>
            <a:spLocks noChangeShapeType="1"/>
          </p:cNvSpPr>
          <p:nvPr/>
        </p:nvSpPr>
        <p:spPr bwMode="auto">
          <a:xfrm>
            <a:off x="4267200" y="990600"/>
            <a:ext cx="0" cy="5867400"/>
          </a:xfrm>
          <a:prstGeom prst="line">
            <a:avLst/>
          </a:prstGeom>
          <a:noFill/>
          <a:ln w="76200" cmpd="tri">
            <a:solidFill>
              <a:schemeClr val="accent2"/>
            </a:solidFill>
            <a:round/>
            <a:headEnd/>
            <a:tailEnd/>
          </a:ln>
          <a:effectLst/>
        </p:spPr>
        <p:txBody>
          <a:bodyPr/>
          <a:lstStyle/>
          <a:p>
            <a:endParaRPr lang="en-US"/>
          </a:p>
        </p:txBody>
      </p:sp>
      <p:sp>
        <p:nvSpPr>
          <p:cNvPr id="32783" name="Text Box 15"/>
          <p:cNvSpPr txBox="1">
            <a:spLocks noChangeArrowheads="1"/>
          </p:cNvSpPr>
          <p:nvPr/>
        </p:nvSpPr>
        <p:spPr bwMode="auto">
          <a:xfrm>
            <a:off x="4648200" y="2743200"/>
            <a:ext cx="3810000" cy="366713"/>
          </a:xfrm>
          <a:prstGeom prst="rect">
            <a:avLst/>
          </a:prstGeom>
          <a:noFill/>
          <a:ln w="9525">
            <a:noFill/>
            <a:miter lim="800000"/>
            <a:headEnd/>
            <a:tailEnd/>
          </a:ln>
          <a:effectLst/>
        </p:spPr>
        <p:txBody>
          <a:bodyPr>
            <a:spAutoFit/>
          </a:bodyPr>
          <a:lstStyle/>
          <a:p>
            <a:pPr algn="just">
              <a:spcBef>
                <a:spcPct val="50000"/>
              </a:spcBef>
            </a:pPr>
            <a:endParaRPr lang="en-US"/>
          </a:p>
        </p:txBody>
      </p:sp>
      <p:sp>
        <p:nvSpPr>
          <p:cNvPr id="16" name="TextBox 15"/>
          <p:cNvSpPr txBox="1"/>
          <p:nvPr/>
        </p:nvSpPr>
        <p:spPr>
          <a:xfrm>
            <a:off x="0" y="990600"/>
            <a:ext cx="3886200" cy="461665"/>
          </a:xfrm>
          <a:prstGeom prst="rect">
            <a:avLst/>
          </a:prstGeom>
          <a:noFill/>
        </p:spPr>
        <p:txBody>
          <a:bodyPr wrap="square" rtlCol="0">
            <a:spAutoFit/>
          </a:bodyPr>
          <a:lstStyle/>
          <a:p>
            <a:r>
              <a:rPr lang="en-US" sz="2400" b="1" dirty="0">
                <a:solidFill>
                  <a:srgbClr val="FF0000"/>
                </a:solidFill>
                <a:latin typeface="Times New Roman" pitchFamily="18" charset="0"/>
                <a:cs typeface="Times New Roman" pitchFamily="18" charset="0"/>
              </a:rPr>
              <a:t>I. Tìm hiểu chung</a:t>
            </a:r>
          </a:p>
        </p:txBody>
      </p:sp>
      <p:sp>
        <p:nvSpPr>
          <p:cNvPr id="17" name="TextBox 16"/>
          <p:cNvSpPr txBox="1"/>
          <p:nvPr/>
        </p:nvSpPr>
        <p:spPr>
          <a:xfrm>
            <a:off x="0" y="1367135"/>
            <a:ext cx="3886200" cy="461665"/>
          </a:xfrm>
          <a:prstGeom prst="rect">
            <a:avLst/>
          </a:prstGeom>
          <a:noFill/>
        </p:spPr>
        <p:txBody>
          <a:bodyPr wrap="square" rtlCol="0">
            <a:spAutoFit/>
          </a:bodyPr>
          <a:lstStyle/>
          <a:p>
            <a:r>
              <a:rPr lang="en-US" sz="2400" b="1" dirty="0">
                <a:solidFill>
                  <a:srgbClr val="FF0000"/>
                </a:solidFill>
                <a:latin typeface="Times New Roman" pitchFamily="18" charset="0"/>
                <a:cs typeface="Times New Roman" pitchFamily="18" charset="0"/>
              </a:rPr>
              <a:t>II. Phân tích</a:t>
            </a:r>
          </a:p>
        </p:txBody>
      </p:sp>
      <p:sp>
        <p:nvSpPr>
          <p:cNvPr id="18" name="Text Box 22"/>
          <p:cNvSpPr txBox="1">
            <a:spLocks noChangeArrowheads="1"/>
          </p:cNvSpPr>
          <p:nvPr/>
        </p:nvSpPr>
        <p:spPr bwMode="auto">
          <a:xfrm>
            <a:off x="152400" y="1748135"/>
            <a:ext cx="3581400" cy="461665"/>
          </a:xfrm>
          <a:prstGeom prst="rect">
            <a:avLst/>
          </a:prstGeom>
          <a:noFill/>
          <a:ln w="9525">
            <a:noFill/>
            <a:miter lim="800000"/>
            <a:headEnd/>
            <a:tailEnd/>
          </a:ln>
          <a:effectLst/>
        </p:spPr>
        <p:txBody>
          <a:bodyPr wrap="square">
            <a:spAutoFit/>
          </a:bodyPr>
          <a:lstStyle/>
          <a:p>
            <a:pPr algn="just">
              <a:spcBef>
                <a:spcPct val="50000"/>
              </a:spcBef>
            </a:pPr>
            <a:r>
              <a:rPr lang="en-US" sz="2400" b="1" dirty="0">
                <a:latin typeface="Times New Roman" pitchFamily="18" charset="0"/>
                <a:cs typeface="Times New Roman" pitchFamily="18" charset="0"/>
              </a:rPr>
              <a:t>1) </a:t>
            </a:r>
            <a:r>
              <a:rPr lang="en-US" sz="2400" b="1" dirty="0" err="1">
                <a:latin typeface="Times New Roman" pitchFamily="18" charset="0"/>
                <a:cs typeface="Times New Roman" pitchFamily="18" charset="0"/>
              </a:rPr>
              <a:t>Phần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mở</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đầu</a:t>
            </a:r>
            <a:r>
              <a:rPr lang="en-US" sz="2400" b="1" dirty="0">
                <a:latin typeface="Times New Roman" pitchFamily="18" charset="0"/>
                <a:cs typeface="Times New Roman" pitchFamily="18" charset="0"/>
              </a:rPr>
              <a:t>:</a:t>
            </a:r>
          </a:p>
        </p:txBody>
      </p:sp>
      <p:sp>
        <p:nvSpPr>
          <p:cNvPr id="19" name="Text Box 13"/>
          <p:cNvSpPr txBox="1">
            <a:spLocks noChangeArrowheads="1"/>
          </p:cNvSpPr>
          <p:nvPr/>
        </p:nvSpPr>
        <p:spPr bwMode="auto">
          <a:xfrm>
            <a:off x="152400" y="2133600"/>
            <a:ext cx="3035300" cy="461665"/>
          </a:xfrm>
          <a:prstGeom prst="rect">
            <a:avLst/>
          </a:prstGeom>
          <a:noFill/>
          <a:ln w="9525">
            <a:noFill/>
            <a:miter lim="800000"/>
            <a:headEnd/>
            <a:tailEnd/>
          </a:ln>
          <a:effectLst/>
        </p:spPr>
        <p:txBody>
          <a:bodyPr wrap="square">
            <a:spAutoFit/>
          </a:bodyPr>
          <a:lstStyle/>
          <a:p>
            <a:pPr algn="just">
              <a:spcBef>
                <a:spcPct val="50000"/>
              </a:spcBef>
            </a:pPr>
            <a:r>
              <a:rPr lang="en-US" sz="2400" b="1" dirty="0">
                <a:latin typeface="Times New Roman" pitchFamily="18" charset="0"/>
                <a:cs typeface="Times New Roman" pitchFamily="18" charset="0"/>
              </a:rPr>
              <a:t>2) Sự thách thức</a:t>
            </a:r>
          </a:p>
        </p:txBody>
      </p:sp>
      <p:sp>
        <p:nvSpPr>
          <p:cNvPr id="20" name="Text Box 13"/>
          <p:cNvSpPr txBox="1">
            <a:spLocks noChangeArrowheads="1"/>
          </p:cNvSpPr>
          <p:nvPr/>
        </p:nvSpPr>
        <p:spPr bwMode="auto">
          <a:xfrm>
            <a:off x="152400" y="2510135"/>
            <a:ext cx="2044700" cy="461665"/>
          </a:xfrm>
          <a:prstGeom prst="rect">
            <a:avLst/>
          </a:prstGeom>
          <a:noFill/>
          <a:ln w="9525">
            <a:noFill/>
            <a:miter lim="800000"/>
            <a:headEnd/>
            <a:tailEnd/>
          </a:ln>
          <a:effectLst/>
        </p:spPr>
        <p:txBody>
          <a:bodyPr>
            <a:spAutoFit/>
          </a:bodyPr>
          <a:lstStyle/>
          <a:p>
            <a:pPr algn="just">
              <a:spcBef>
                <a:spcPct val="50000"/>
              </a:spcBef>
            </a:pPr>
            <a:r>
              <a:rPr lang="en-US" sz="2400" b="1" dirty="0">
                <a:latin typeface="Times New Roman" pitchFamily="18" charset="0"/>
                <a:cs typeface="Times New Roman" pitchFamily="18" charset="0"/>
              </a:rPr>
              <a:t>3) Cơ hội</a:t>
            </a:r>
          </a:p>
        </p:txBody>
      </p:sp>
      <p:sp>
        <p:nvSpPr>
          <p:cNvPr id="21" name="Rectangle 2"/>
          <p:cNvSpPr txBox="1">
            <a:spLocks noChangeArrowheads="1"/>
          </p:cNvSpPr>
          <p:nvPr/>
        </p:nvSpPr>
        <p:spPr>
          <a:xfrm>
            <a:off x="0" y="0"/>
            <a:ext cx="9144000" cy="914400"/>
          </a:xfrm>
          <a:prstGeom prst="rect">
            <a:avLst/>
          </a:prstGeom>
        </p:spPr>
        <p:txBody>
          <a:bodyPr/>
          <a:lstStyle/>
          <a:p>
            <a:pPr algn="ctr">
              <a:spcBef>
                <a:spcPct val="0"/>
              </a:spcBef>
            </a:pPr>
            <a:r>
              <a:rPr kumimoji="0" lang="vi-VN" sz="2800" b="1" i="0" u="none" strike="noStrike" kern="1200" cap="none" spc="0" normalizeH="0" baseline="0" noProof="0" dirty="0">
                <a:ln>
                  <a:noFill/>
                </a:ln>
                <a:solidFill>
                  <a:srgbClr val="0000FF"/>
                </a:solidFill>
                <a:effectLst/>
                <a:uLnTx/>
                <a:uFillTx/>
                <a:latin typeface="+mj-lt"/>
                <a:ea typeface="+mj-ea"/>
                <a:cs typeface="+mj-cs"/>
              </a:rPr>
              <a:t>Tiết </a:t>
            </a:r>
            <a:r>
              <a:rPr kumimoji="0" lang="en-US" sz="2800" b="1" i="0" u="none" strike="noStrike" kern="1200" cap="none" spc="0" normalizeH="0" baseline="0" noProof="0" dirty="0">
                <a:ln>
                  <a:noFill/>
                </a:ln>
                <a:solidFill>
                  <a:srgbClr val="0000FF"/>
                </a:solidFill>
                <a:effectLst/>
                <a:uLnTx/>
                <a:uFillTx/>
                <a:latin typeface="Times New Roman" pitchFamily="18" charset="0"/>
                <a:ea typeface="+mj-ea"/>
                <a:cs typeface="Times New Roman" pitchFamily="18" charset="0"/>
              </a:rPr>
              <a:t>11;</a:t>
            </a:r>
            <a:r>
              <a:rPr kumimoji="0" lang="en-US" sz="2800" b="1" i="0" u="none" strike="noStrike" kern="1200" cap="none" spc="0" normalizeH="0" noProof="0" dirty="0">
                <a:ln>
                  <a:noFill/>
                </a:ln>
                <a:solidFill>
                  <a:srgbClr val="0000FF"/>
                </a:solidFill>
                <a:effectLst/>
                <a:uLnTx/>
                <a:uFillTx/>
                <a:latin typeface="Times New Roman" pitchFamily="18" charset="0"/>
                <a:ea typeface="+mj-ea"/>
                <a:cs typeface="Times New Roman" pitchFamily="18" charset="0"/>
              </a:rPr>
              <a:t> 12</a:t>
            </a:r>
            <a:r>
              <a:rPr kumimoji="0" lang="vi-VN" sz="2800" b="1" i="0" u="none" strike="noStrike" kern="1200" cap="none" spc="0" normalizeH="0" baseline="0" noProof="0" dirty="0">
                <a:ln>
                  <a:noFill/>
                </a:ln>
                <a:solidFill>
                  <a:srgbClr val="0000FF"/>
                </a:solidFill>
                <a:effectLst/>
                <a:uLnTx/>
                <a:uFillTx/>
                <a:latin typeface="+mj-lt"/>
                <a:ea typeface="+mj-ea"/>
                <a:cs typeface="+mj-cs"/>
              </a:rPr>
              <a:t>:</a:t>
            </a:r>
            <a:r>
              <a:rPr kumimoji="0" lang="en-US" sz="2800" b="1" i="0" u="none" strike="noStrike" kern="1200" cap="none" spc="0" normalizeH="0" baseline="0" noProof="0" dirty="0">
                <a:ln>
                  <a:noFill/>
                </a:ln>
                <a:solidFill>
                  <a:srgbClr val="0000FF"/>
                </a:solidFill>
                <a:effectLst/>
                <a:uLnTx/>
                <a:uFillTx/>
                <a:latin typeface="+mj-lt"/>
                <a:ea typeface="+mj-ea"/>
                <a:cs typeface="+mj-cs"/>
              </a:rPr>
              <a:t> </a:t>
            </a:r>
            <a:r>
              <a:rPr lang="vi-VN" sz="2800" b="1" dirty="0">
                <a:solidFill>
                  <a:srgbClr val="0000FF"/>
                </a:solidFill>
                <a:latin typeface="+mj-lt"/>
              </a:rPr>
              <a:t>Tuyên bố thế giới về sự sống còn, quyền được bảo vệ và phát triển của trẻ em</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3200" b="1" i="0" u="none" strike="noStrike" kern="1200" cap="none" spc="0" normalizeH="0" baseline="0" noProof="0" dirty="0">
              <a:ln>
                <a:noFill/>
              </a:ln>
              <a:solidFill>
                <a:srgbClr val="0000FF"/>
              </a:solidFill>
              <a:effectLst/>
              <a:uLnTx/>
              <a:uFillTx/>
              <a:latin typeface=".VnTime" pitchFamily="34" charset="0"/>
              <a:ea typeface="+mj-ea"/>
              <a:cs typeface="+mj-cs"/>
            </a:endParaRPr>
          </a:p>
        </p:txBody>
      </p:sp>
      <p:sp>
        <p:nvSpPr>
          <p:cNvPr id="25" name="Text Box 16"/>
          <p:cNvSpPr txBox="1">
            <a:spLocks noChangeArrowheads="1"/>
          </p:cNvSpPr>
          <p:nvPr/>
        </p:nvSpPr>
        <p:spPr bwMode="auto">
          <a:xfrm>
            <a:off x="152400" y="2891135"/>
            <a:ext cx="2044700" cy="461665"/>
          </a:xfrm>
          <a:prstGeom prst="rect">
            <a:avLst/>
          </a:prstGeom>
          <a:noFill/>
          <a:ln w="9525">
            <a:noFill/>
            <a:miter lim="800000"/>
            <a:headEnd/>
            <a:tailEnd/>
          </a:ln>
          <a:effectLst/>
        </p:spPr>
        <p:txBody>
          <a:bodyPr>
            <a:spAutoFit/>
          </a:bodyPr>
          <a:lstStyle/>
          <a:p>
            <a:pPr algn="just">
              <a:spcBef>
                <a:spcPct val="50000"/>
              </a:spcBef>
            </a:pPr>
            <a:r>
              <a:rPr lang="en-US" sz="2400" b="1" dirty="0">
                <a:latin typeface="Times New Roman" pitchFamily="18" charset="0"/>
                <a:cs typeface="Times New Roman" pitchFamily="18" charset="0"/>
              </a:rPr>
              <a:t>4) Nhiệm vụ</a:t>
            </a:r>
          </a:p>
        </p:txBody>
      </p:sp>
      <p:sp>
        <p:nvSpPr>
          <p:cNvPr id="26" name="Text Box 11"/>
          <p:cNvSpPr txBox="1">
            <a:spLocks noChangeArrowheads="1"/>
          </p:cNvSpPr>
          <p:nvPr/>
        </p:nvSpPr>
        <p:spPr bwMode="auto">
          <a:xfrm>
            <a:off x="4343400" y="1066800"/>
            <a:ext cx="4800600" cy="2400657"/>
          </a:xfrm>
          <a:prstGeom prst="rect">
            <a:avLst/>
          </a:prstGeom>
          <a:noFill/>
          <a:ln w="9525">
            <a:noFill/>
            <a:miter lim="800000"/>
            <a:headEnd/>
            <a:tailEnd/>
          </a:ln>
          <a:effectLst/>
        </p:spPr>
        <p:txBody>
          <a:bodyPr wrap="square">
            <a:spAutoFit/>
          </a:bodyPr>
          <a:lstStyle/>
          <a:p>
            <a:pPr algn="just">
              <a:spcBef>
                <a:spcPct val="50000"/>
              </a:spcBef>
            </a:pPr>
            <a:r>
              <a:rPr lang="en-US" sz="2000" dirty="0">
                <a:latin typeface="Times New Roman" pitchFamily="18" charset="0"/>
                <a:cs typeface="Times New Roman" pitchFamily="18" charset="0"/>
              </a:rPr>
              <a:t> Ở phần “Nhiệm vụ”, bản </a:t>
            </a:r>
            <a:r>
              <a:rPr lang="en-US" sz="2000" b="1" i="1" dirty="0">
                <a:latin typeface="Times New Roman" pitchFamily="18" charset="0"/>
                <a:cs typeface="Times New Roman" pitchFamily="18" charset="0"/>
              </a:rPr>
              <a:t>Tuyên bố</a:t>
            </a:r>
            <a:r>
              <a:rPr lang="en-US" sz="2000" dirty="0">
                <a:latin typeface="Times New Roman" pitchFamily="18" charset="0"/>
                <a:cs typeface="Times New Roman" pitchFamily="18" charset="0"/>
              </a:rPr>
              <a:t> đã đưa ra hai nội dung:</a:t>
            </a:r>
          </a:p>
          <a:p>
            <a:pPr algn="just">
              <a:spcBef>
                <a:spcPct val="50000"/>
              </a:spcBef>
            </a:pPr>
            <a:r>
              <a:rPr lang="en-US" sz="2000" dirty="0">
                <a:latin typeface="Times New Roman" pitchFamily="18" charset="0"/>
                <a:cs typeface="Times New Roman" pitchFamily="18" charset="0"/>
              </a:rPr>
              <a:t>- Nêu nhiệm vụ cụ thể;</a:t>
            </a:r>
          </a:p>
          <a:p>
            <a:pPr algn="just">
              <a:spcBef>
                <a:spcPct val="50000"/>
              </a:spcBef>
            </a:pPr>
            <a:r>
              <a:rPr lang="en-US" sz="2000" dirty="0">
                <a:latin typeface="Times New Roman" pitchFamily="18" charset="0"/>
                <a:cs typeface="Times New Roman" pitchFamily="18" charset="0"/>
              </a:rPr>
              <a:t>- Nêu biện pháp để thực hiện nhiệm vụ đó.</a:t>
            </a:r>
          </a:p>
          <a:p>
            <a:pPr algn="just">
              <a:spcBef>
                <a:spcPct val="50000"/>
              </a:spcBef>
            </a:pPr>
            <a:r>
              <a:rPr lang="en-US" sz="2000" dirty="0">
                <a:latin typeface="Times New Roman" pitchFamily="18" charset="0"/>
                <a:cs typeface="Times New Roman" pitchFamily="18" charset="0"/>
              </a:rPr>
              <a:t>Em hãy sắp xếp các mục ( từ 10 đến 17) vào hai phần trên.</a:t>
            </a:r>
          </a:p>
        </p:txBody>
      </p:sp>
      <p:sp>
        <p:nvSpPr>
          <p:cNvPr id="27" name="Text Box 12"/>
          <p:cNvSpPr txBox="1">
            <a:spLocks noChangeArrowheads="1"/>
          </p:cNvSpPr>
          <p:nvPr/>
        </p:nvSpPr>
        <p:spPr bwMode="auto">
          <a:xfrm>
            <a:off x="4495800" y="1143000"/>
            <a:ext cx="4191000" cy="707886"/>
          </a:xfrm>
          <a:prstGeom prst="rect">
            <a:avLst/>
          </a:prstGeom>
          <a:noFill/>
          <a:ln w="9525">
            <a:noFill/>
            <a:miter lim="800000"/>
            <a:headEnd/>
            <a:tailEnd/>
          </a:ln>
          <a:effectLst/>
        </p:spPr>
        <p:txBody>
          <a:bodyPr>
            <a:spAutoFit/>
          </a:bodyPr>
          <a:lstStyle/>
          <a:p>
            <a:pPr algn="just">
              <a:spcBef>
                <a:spcPct val="50000"/>
              </a:spcBef>
            </a:pPr>
            <a:r>
              <a:rPr lang="en-US" sz="2000" dirty="0">
                <a:latin typeface="Times New Roman" pitchFamily="18" charset="0"/>
                <a:cs typeface="Times New Roman" pitchFamily="18" charset="0"/>
              </a:rPr>
              <a:t>Hãy tóm tắt các nội dung chính của các nhiệm vụ cụ thể! </a:t>
            </a:r>
          </a:p>
        </p:txBody>
      </p:sp>
      <p:sp>
        <p:nvSpPr>
          <p:cNvPr id="28" name="Text Box 17"/>
          <p:cNvSpPr txBox="1">
            <a:spLocks noChangeArrowheads="1"/>
          </p:cNvSpPr>
          <p:nvPr/>
        </p:nvSpPr>
        <p:spPr bwMode="auto">
          <a:xfrm>
            <a:off x="4343400" y="1845707"/>
            <a:ext cx="4724400" cy="4555093"/>
          </a:xfrm>
          <a:prstGeom prst="rect">
            <a:avLst/>
          </a:prstGeom>
          <a:noFill/>
          <a:ln w="9525">
            <a:noFill/>
            <a:miter lim="800000"/>
            <a:headEnd/>
            <a:tailEnd/>
          </a:ln>
          <a:effectLst/>
        </p:spPr>
        <p:txBody>
          <a:bodyPr wrap="square">
            <a:spAutoFit/>
          </a:bodyPr>
          <a:lstStyle/>
          <a:p>
            <a:pPr algn="just">
              <a:spcBef>
                <a:spcPct val="50000"/>
              </a:spcBef>
            </a:pPr>
            <a:r>
              <a:rPr lang="en-US" sz="2000" dirty="0">
                <a:latin typeface="Times New Roman" pitchFamily="18" charset="0"/>
                <a:cs typeface="Times New Roman" pitchFamily="18" charset="0"/>
              </a:rPr>
              <a:t>- Tăng cường sức khỏe và chế độ dinh dưỡng của trẻ em.</a:t>
            </a:r>
          </a:p>
          <a:p>
            <a:pPr algn="just">
              <a:spcBef>
                <a:spcPct val="50000"/>
              </a:spcBef>
            </a:pPr>
            <a:r>
              <a:rPr lang="en-US" sz="2000" dirty="0">
                <a:latin typeface="Times New Roman" pitchFamily="18" charset="0"/>
                <a:cs typeface="Times New Roman" pitchFamily="18" charset="0"/>
              </a:rPr>
              <a:t>- Quan tâm nhiều hơn đến trẻ em bị tàn tật và có hoàn cảnh sống đặc biệt.</a:t>
            </a:r>
          </a:p>
          <a:p>
            <a:pPr algn="just">
              <a:spcBef>
                <a:spcPct val="50000"/>
              </a:spcBef>
            </a:pPr>
            <a:r>
              <a:rPr lang="en-US" sz="2000" dirty="0">
                <a:latin typeface="Times New Roman" pitchFamily="18" charset="0"/>
                <a:cs typeface="Times New Roman" pitchFamily="18" charset="0"/>
              </a:rPr>
              <a:t>- Các em gái phải được đối xử bình đẳng như các em trai.</a:t>
            </a:r>
          </a:p>
          <a:p>
            <a:pPr algn="just">
              <a:spcBef>
                <a:spcPct val="50000"/>
              </a:spcBef>
            </a:pPr>
            <a:r>
              <a:rPr lang="en-US" sz="2000" dirty="0">
                <a:latin typeface="Times New Roman" pitchFamily="18" charset="0"/>
                <a:cs typeface="Times New Roman" pitchFamily="18" charset="0"/>
              </a:rPr>
              <a:t>- Bảo đảm cho trẻ học hết bậc giáo dục cơ sở.</a:t>
            </a:r>
          </a:p>
          <a:p>
            <a:pPr algn="just">
              <a:spcBef>
                <a:spcPct val="50000"/>
              </a:spcBef>
            </a:pPr>
            <a:r>
              <a:rPr lang="en-US" sz="2000" dirty="0">
                <a:latin typeface="Times New Roman" pitchFamily="18" charset="0"/>
                <a:cs typeface="Times New Roman" pitchFamily="18" charset="0"/>
              </a:rPr>
              <a:t>- Bảo đảm cho các bà mẹ an toàn khi mang thai và sinh đẻ.</a:t>
            </a:r>
          </a:p>
          <a:p>
            <a:pPr algn="just">
              <a:spcBef>
                <a:spcPct val="50000"/>
              </a:spcBef>
            </a:pPr>
            <a:r>
              <a:rPr lang="en-US" sz="2000" dirty="0">
                <a:latin typeface="Times New Roman" pitchFamily="18" charset="0"/>
                <a:cs typeface="Times New Roman" pitchFamily="18" charset="0"/>
              </a:rPr>
              <a:t>- Với trẻ tha hương, cho biết nguồn gốc và nhận thức được giá trị của bản thân..</a:t>
            </a:r>
          </a:p>
        </p:txBody>
      </p:sp>
      <p:sp>
        <p:nvSpPr>
          <p:cNvPr id="29" name="Text Box 20"/>
          <p:cNvSpPr txBox="1">
            <a:spLocks noChangeArrowheads="1"/>
          </p:cNvSpPr>
          <p:nvPr/>
        </p:nvSpPr>
        <p:spPr bwMode="auto">
          <a:xfrm>
            <a:off x="4572000" y="2438400"/>
            <a:ext cx="3429000" cy="400110"/>
          </a:xfrm>
          <a:prstGeom prst="rect">
            <a:avLst/>
          </a:prstGeom>
          <a:noFill/>
          <a:ln w="9525">
            <a:noFill/>
            <a:miter lim="800000"/>
            <a:headEnd/>
            <a:tailEnd/>
          </a:ln>
          <a:effectLst/>
        </p:spPr>
        <p:txBody>
          <a:bodyPr>
            <a:spAutoFit/>
          </a:bodyPr>
          <a:lstStyle/>
          <a:p>
            <a:pPr algn="just">
              <a:spcBef>
                <a:spcPct val="50000"/>
              </a:spcBef>
            </a:pPr>
            <a:r>
              <a:rPr lang="en-US" sz="2000" dirty="0">
                <a:latin typeface="Times New Roman" pitchFamily="18" charset="0"/>
                <a:cs typeface="Times New Roman" pitchFamily="18" charset="0"/>
              </a:rPr>
              <a:t>Nhận xét về nhiệm vụ đó?</a:t>
            </a:r>
          </a:p>
        </p:txBody>
      </p:sp>
      <p:sp>
        <p:nvSpPr>
          <p:cNvPr id="30" name="Text Box 18"/>
          <p:cNvSpPr txBox="1">
            <a:spLocks noChangeArrowheads="1"/>
          </p:cNvSpPr>
          <p:nvPr/>
        </p:nvSpPr>
        <p:spPr bwMode="auto">
          <a:xfrm>
            <a:off x="0" y="3360003"/>
            <a:ext cx="4267200" cy="830997"/>
          </a:xfrm>
          <a:prstGeom prst="rect">
            <a:avLst/>
          </a:prstGeom>
          <a:noFill/>
          <a:ln w="9525">
            <a:noFill/>
            <a:miter lim="800000"/>
            <a:headEnd/>
            <a:tailEnd/>
          </a:ln>
          <a:effectLst/>
        </p:spPr>
        <p:txBody>
          <a:bodyPr wrap="square">
            <a:spAutoFit/>
          </a:bodyPr>
          <a:lstStyle/>
          <a:p>
            <a:pPr>
              <a:spcBef>
                <a:spcPct val="50000"/>
              </a:spcBef>
            </a:pPr>
            <a:r>
              <a:rPr lang="en-US" sz="2400" dirty="0">
                <a:latin typeface="Times New Roman" pitchFamily="18" charset="0"/>
                <a:cs typeface="Times New Roman" pitchFamily="18" charset="0"/>
                <a:sym typeface="Wingdings" pitchFamily="2" charset="2"/>
              </a:rPr>
              <a:t> Những nhiệm vụ nêu ra toàn diện và cụ thể.</a:t>
            </a:r>
          </a:p>
        </p:txBody>
      </p:sp>
      <p:sp>
        <p:nvSpPr>
          <p:cNvPr id="31" name="Text Box 22"/>
          <p:cNvSpPr txBox="1">
            <a:spLocks noChangeArrowheads="1"/>
          </p:cNvSpPr>
          <p:nvPr/>
        </p:nvSpPr>
        <p:spPr bwMode="auto">
          <a:xfrm>
            <a:off x="4724400" y="2819400"/>
            <a:ext cx="3810000" cy="400110"/>
          </a:xfrm>
          <a:prstGeom prst="rect">
            <a:avLst/>
          </a:prstGeom>
          <a:noFill/>
          <a:ln w="9525">
            <a:noFill/>
            <a:miter lim="800000"/>
            <a:headEnd/>
            <a:tailEnd/>
          </a:ln>
          <a:effectLst/>
        </p:spPr>
        <p:txBody>
          <a:bodyPr>
            <a:spAutoFit/>
          </a:bodyPr>
          <a:lstStyle/>
          <a:p>
            <a:pPr algn="just">
              <a:spcBef>
                <a:spcPct val="50000"/>
              </a:spcBef>
            </a:pPr>
            <a:r>
              <a:rPr lang="en-US" sz="2000" dirty="0">
                <a:latin typeface="Times New Roman" pitchFamily="18" charset="0"/>
                <a:cs typeface="Times New Roman" pitchFamily="18" charset="0"/>
              </a:rPr>
              <a:t>Nhận xét về ý và lời văn phần này.</a:t>
            </a:r>
          </a:p>
        </p:txBody>
      </p:sp>
      <p:sp>
        <p:nvSpPr>
          <p:cNvPr id="32" name="Text Box 21"/>
          <p:cNvSpPr txBox="1">
            <a:spLocks noChangeArrowheads="1"/>
          </p:cNvSpPr>
          <p:nvPr/>
        </p:nvSpPr>
        <p:spPr bwMode="auto">
          <a:xfrm>
            <a:off x="0" y="4191000"/>
            <a:ext cx="4267200" cy="830997"/>
          </a:xfrm>
          <a:prstGeom prst="rect">
            <a:avLst/>
          </a:prstGeom>
          <a:noFill/>
          <a:ln w="9525">
            <a:noFill/>
            <a:miter lim="800000"/>
            <a:headEnd/>
            <a:tailEnd/>
          </a:ln>
          <a:effectLst/>
        </p:spPr>
        <p:txBody>
          <a:bodyPr wrap="square">
            <a:spAutoFit/>
          </a:bodyPr>
          <a:lstStyle/>
          <a:p>
            <a:pPr>
              <a:spcBef>
                <a:spcPct val="50000"/>
              </a:spcBef>
            </a:pPr>
            <a:r>
              <a:rPr lang="en-US" sz="2400" dirty="0">
                <a:latin typeface="Times New Roman" pitchFamily="18" charset="0"/>
                <a:cs typeface="Times New Roman" pitchFamily="18" charset="0"/>
                <a:sym typeface="Wingdings" pitchFamily="2" charset="2"/>
              </a:rPr>
              <a:t> Ý và lời văn  dứt khoát, mạch lạc, rõ ràng.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25"/>
                                        </p:tgtEl>
                                        <p:attrNameLst>
                                          <p:attrName>style.visibility</p:attrName>
                                        </p:attrNameLst>
                                      </p:cBhvr>
                                      <p:to>
                                        <p:strVal val="visible"/>
                                      </p:to>
                                    </p:set>
                                    <p:anim calcmode="discrete" valueType="clr">
                                      <p:cBhvr override="childStyle">
                                        <p:cTn id="7" dur="80"/>
                                        <p:tgtEl>
                                          <p:spTgt spid="2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5"/>
                                        </p:tgtEl>
                                        <p:attrNameLst>
                                          <p:attrName>fillcolor</p:attrName>
                                        </p:attrNameLst>
                                      </p:cBhvr>
                                      <p:tavLst>
                                        <p:tav tm="0">
                                          <p:val>
                                            <p:clrVal>
                                              <a:schemeClr val="accent2"/>
                                            </p:clrVal>
                                          </p:val>
                                        </p:tav>
                                        <p:tav tm="50000">
                                          <p:val>
                                            <p:clrVal>
                                              <a:schemeClr val="hlink"/>
                                            </p:clrVal>
                                          </p:val>
                                        </p:tav>
                                      </p:tavLst>
                                    </p:anim>
                                    <p:set>
                                      <p:cBhvr>
                                        <p:cTn id="9" dur="80"/>
                                        <p:tgtEl>
                                          <p:spTgt spid="25"/>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26"/>
                                        </p:tgtEl>
                                        <p:attrNameLst>
                                          <p:attrName>style.visibility</p:attrName>
                                        </p:attrNameLst>
                                      </p:cBhvr>
                                      <p:to>
                                        <p:strVal val="visible"/>
                                      </p:to>
                                    </p:set>
                                    <p:anim calcmode="discrete" valueType="clr">
                                      <p:cBhvr override="childStyle">
                                        <p:cTn id="14" dur="80"/>
                                        <p:tgtEl>
                                          <p:spTgt spid="26"/>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26"/>
                                        </p:tgtEl>
                                        <p:attrNameLst>
                                          <p:attrName>fillcolor</p:attrName>
                                        </p:attrNameLst>
                                      </p:cBhvr>
                                      <p:tavLst>
                                        <p:tav tm="0">
                                          <p:val>
                                            <p:clrVal>
                                              <a:schemeClr val="accent2"/>
                                            </p:clrVal>
                                          </p:val>
                                        </p:tav>
                                        <p:tav tm="50000">
                                          <p:val>
                                            <p:clrVal>
                                              <a:schemeClr val="hlink"/>
                                            </p:clrVal>
                                          </p:val>
                                        </p:tav>
                                      </p:tavLst>
                                    </p:anim>
                                    <p:set>
                                      <p:cBhvr>
                                        <p:cTn id="16" dur="80"/>
                                        <p:tgtEl>
                                          <p:spTgt spid="26"/>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4" presetClass="exit" presetSubtype="16" fill="hold" grpId="1" nodeType="clickEffect">
                                  <p:stCondLst>
                                    <p:cond delay="0"/>
                                  </p:stCondLst>
                                  <p:iterate type="lt">
                                    <p:tmPct val="0"/>
                                  </p:iterate>
                                  <p:childTnLst>
                                    <p:animEffect transition="out" filter="box(in)">
                                      <p:cBhvr>
                                        <p:cTn id="20" dur="500"/>
                                        <p:tgtEl>
                                          <p:spTgt spid="26"/>
                                        </p:tgtEl>
                                      </p:cBhvr>
                                    </p:animEffect>
                                    <p:set>
                                      <p:cBhvr>
                                        <p:cTn id="21" dur="1" fill="hold">
                                          <p:stCondLst>
                                            <p:cond delay="499"/>
                                          </p:stCondLst>
                                        </p:cTn>
                                        <p:tgtEl>
                                          <p:spTgt spid="26"/>
                                        </p:tgtEl>
                                        <p:attrNameLst>
                                          <p:attrName>style.visibility</p:attrName>
                                        </p:attrNameLst>
                                      </p:cBhvr>
                                      <p:to>
                                        <p:strVal val="hidden"/>
                                      </p:to>
                                    </p:set>
                                  </p:childTnLst>
                                </p:cTn>
                              </p:par>
                            </p:childTnLst>
                          </p:cTn>
                        </p:par>
                        <p:par>
                          <p:cTn id="22" fill="hold">
                            <p:stCondLst>
                              <p:cond delay="500"/>
                            </p:stCondLst>
                            <p:childTnLst>
                              <p:par>
                                <p:cTn id="23" presetID="29" presetClass="entr" presetSubtype="0" fill="hold" grpId="0" nodeType="after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p:cTn id="25" dur="500" fill="hold"/>
                                        <p:tgtEl>
                                          <p:spTgt spid="27"/>
                                        </p:tgtEl>
                                        <p:attrNameLst>
                                          <p:attrName>ppt_x</p:attrName>
                                        </p:attrNameLst>
                                      </p:cBhvr>
                                      <p:tavLst>
                                        <p:tav tm="0">
                                          <p:val>
                                            <p:strVal val="#ppt_x-.2"/>
                                          </p:val>
                                        </p:tav>
                                        <p:tav tm="100000">
                                          <p:val>
                                            <p:strVal val="#ppt_x"/>
                                          </p:val>
                                        </p:tav>
                                      </p:tavLst>
                                    </p:anim>
                                    <p:anim calcmode="lin" valueType="num">
                                      <p:cBhvr>
                                        <p:cTn id="26" dur="500" fill="hold"/>
                                        <p:tgtEl>
                                          <p:spTgt spid="27"/>
                                        </p:tgtEl>
                                        <p:attrNameLst>
                                          <p:attrName>ppt_y</p:attrName>
                                        </p:attrNameLst>
                                      </p:cBhvr>
                                      <p:tavLst>
                                        <p:tav tm="0">
                                          <p:val>
                                            <p:strVal val="#ppt_y"/>
                                          </p:val>
                                        </p:tav>
                                        <p:tav tm="100000">
                                          <p:val>
                                            <p:strVal val="#ppt_y"/>
                                          </p:val>
                                        </p:tav>
                                      </p:tavLst>
                                    </p:anim>
                                    <p:animEffect transition="in" filter="wipe(right)" prLst="gradientSize: 0.1">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27" presetClass="entr" presetSubtype="0" fill="hold" grpId="2" nodeType="clickEffect">
                                  <p:stCondLst>
                                    <p:cond delay="0"/>
                                  </p:stCondLst>
                                  <p:iterate type="lt">
                                    <p:tmPct val="50000"/>
                                  </p:iterate>
                                  <p:childTnLst>
                                    <p:set>
                                      <p:cBhvr>
                                        <p:cTn id="31" dur="1" fill="hold">
                                          <p:stCondLst>
                                            <p:cond delay="0"/>
                                          </p:stCondLst>
                                        </p:cTn>
                                        <p:tgtEl>
                                          <p:spTgt spid="28"/>
                                        </p:tgtEl>
                                        <p:attrNameLst>
                                          <p:attrName>style.visibility</p:attrName>
                                        </p:attrNameLst>
                                      </p:cBhvr>
                                      <p:to>
                                        <p:strVal val="visible"/>
                                      </p:to>
                                    </p:set>
                                    <p:anim calcmode="discrete" valueType="clr">
                                      <p:cBhvr override="childStyle">
                                        <p:cTn id="32" dur="80"/>
                                        <p:tgtEl>
                                          <p:spTgt spid="28"/>
                                        </p:tgtEl>
                                        <p:attrNameLst>
                                          <p:attrName>style.color</p:attrName>
                                        </p:attrNameLst>
                                      </p:cBhvr>
                                      <p:tavLst>
                                        <p:tav tm="0">
                                          <p:val>
                                            <p:clrVal>
                                              <a:schemeClr val="accent2"/>
                                            </p:clrVal>
                                          </p:val>
                                        </p:tav>
                                        <p:tav tm="50000">
                                          <p:val>
                                            <p:clrVal>
                                              <a:schemeClr val="hlink"/>
                                            </p:clrVal>
                                          </p:val>
                                        </p:tav>
                                      </p:tavLst>
                                    </p:anim>
                                    <p:anim calcmode="discrete" valueType="clr">
                                      <p:cBhvr>
                                        <p:cTn id="33" dur="80"/>
                                        <p:tgtEl>
                                          <p:spTgt spid="28"/>
                                        </p:tgtEl>
                                        <p:attrNameLst>
                                          <p:attrName>fillcolor</p:attrName>
                                        </p:attrNameLst>
                                      </p:cBhvr>
                                      <p:tavLst>
                                        <p:tav tm="0">
                                          <p:val>
                                            <p:clrVal>
                                              <a:schemeClr val="accent2"/>
                                            </p:clrVal>
                                          </p:val>
                                        </p:tav>
                                        <p:tav tm="50000">
                                          <p:val>
                                            <p:clrVal>
                                              <a:schemeClr val="hlink"/>
                                            </p:clrVal>
                                          </p:val>
                                        </p:tav>
                                      </p:tavLst>
                                    </p:anim>
                                    <p:set>
                                      <p:cBhvr>
                                        <p:cTn id="34" dur="80"/>
                                        <p:tgtEl>
                                          <p:spTgt spid="28"/>
                                        </p:tgtEl>
                                        <p:attrNameLst>
                                          <p:attrName>fill.type</p:attrName>
                                        </p:attrNameLst>
                                      </p:cBhvr>
                                      <p:to>
                                        <p:strVal val="solid"/>
                                      </p:to>
                                    </p:set>
                                  </p:childTnLst>
                                </p:cTn>
                              </p:par>
                            </p:childTnLst>
                          </p:cTn>
                        </p:par>
                        <p:par>
                          <p:cTn id="35" fill="hold">
                            <p:stCondLst>
                              <p:cond delay="11280"/>
                            </p:stCondLst>
                            <p:childTnLst>
                              <p:par>
                                <p:cTn id="36" presetID="16" presetClass="emph" presetSubtype="0" fill="hold" grpId="0" nodeType="afterEffect">
                                  <p:stCondLst>
                                    <p:cond delay="0"/>
                                  </p:stCondLst>
                                  <p:iterate type="lt">
                                    <p:tmPct val="4000"/>
                                  </p:iterate>
                                  <p:childTnLst>
                                    <p:set>
                                      <p:cBhvr override="childStyle">
                                        <p:cTn id="37" dur="2000" fill="hold"/>
                                        <p:tgtEl>
                                          <p:spTgt spid="28"/>
                                        </p:tgtEl>
                                        <p:attrNameLst>
                                          <p:attrName>style.color</p:attrName>
                                        </p:attrNameLst>
                                      </p:cBhvr>
                                      <p:to>
                                        <p:clrVal>
                                          <a:schemeClr val="accent2"/>
                                        </p:clrVal>
                                      </p:to>
                                    </p:set>
                                    <p:set>
                                      <p:cBhvr>
                                        <p:cTn id="38" dur="2000" fill="hold"/>
                                        <p:tgtEl>
                                          <p:spTgt spid="28"/>
                                        </p:tgtEl>
                                        <p:attrNameLst>
                                          <p:attrName>fillcolor</p:attrName>
                                        </p:attrNameLst>
                                      </p:cBhvr>
                                      <p:to>
                                        <p:clrVal>
                                          <a:schemeClr val="accent2"/>
                                        </p:clrVal>
                                      </p:to>
                                    </p:set>
                                    <p:set>
                                      <p:cBhvr>
                                        <p:cTn id="39" dur="2000" fill="hold"/>
                                        <p:tgtEl>
                                          <p:spTgt spid="28"/>
                                        </p:tgtEl>
                                        <p:attrNameLst>
                                          <p:attrName>fill.type</p:attrName>
                                        </p:attrNameLst>
                                      </p:cBhvr>
                                      <p:to>
                                        <p:strVal val="solid"/>
                                      </p:to>
                                    </p:set>
                                  </p:childTnLst>
                                </p:cTn>
                              </p:par>
                            </p:childTnLst>
                          </p:cTn>
                        </p:par>
                      </p:childTnLst>
                    </p:cTn>
                  </p:par>
                  <p:par>
                    <p:cTn id="40" fill="hold">
                      <p:stCondLst>
                        <p:cond delay="indefinite"/>
                      </p:stCondLst>
                      <p:childTnLst>
                        <p:par>
                          <p:cTn id="41" fill="hold">
                            <p:stCondLst>
                              <p:cond delay="0"/>
                            </p:stCondLst>
                            <p:childTnLst>
                              <p:par>
                                <p:cTn id="42" presetID="4" presetClass="exit" presetSubtype="16" fill="hold" grpId="1" nodeType="clickEffect">
                                  <p:stCondLst>
                                    <p:cond delay="0"/>
                                  </p:stCondLst>
                                  <p:iterate type="lt">
                                    <p:tmPct val="0"/>
                                  </p:iterate>
                                  <p:childTnLst>
                                    <p:animEffect transition="out" filter="box(in)">
                                      <p:cBhvr>
                                        <p:cTn id="43" dur="2000"/>
                                        <p:tgtEl>
                                          <p:spTgt spid="28"/>
                                        </p:tgtEl>
                                      </p:cBhvr>
                                    </p:animEffect>
                                    <p:set>
                                      <p:cBhvr>
                                        <p:cTn id="44" dur="1" fill="hold">
                                          <p:stCondLst>
                                            <p:cond delay="1999"/>
                                          </p:stCondLst>
                                        </p:cTn>
                                        <p:tgtEl>
                                          <p:spTgt spid="28"/>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4" presetClass="exit" presetSubtype="16" fill="hold" grpId="1" nodeType="clickEffect">
                                  <p:stCondLst>
                                    <p:cond delay="0"/>
                                  </p:stCondLst>
                                  <p:childTnLst>
                                    <p:animEffect transition="out" filter="box(in)">
                                      <p:cBhvr>
                                        <p:cTn id="48" dur="500"/>
                                        <p:tgtEl>
                                          <p:spTgt spid="27"/>
                                        </p:tgtEl>
                                      </p:cBhvr>
                                    </p:animEffect>
                                    <p:set>
                                      <p:cBhvr>
                                        <p:cTn id="49" dur="1" fill="hold">
                                          <p:stCondLst>
                                            <p:cond delay="499"/>
                                          </p:stCondLst>
                                        </p:cTn>
                                        <p:tgtEl>
                                          <p:spTgt spid="27"/>
                                        </p:tgtEl>
                                        <p:attrNameLst>
                                          <p:attrName>style.visibility</p:attrName>
                                        </p:attrNameLst>
                                      </p:cBhvr>
                                      <p:to>
                                        <p:strVal val="hidden"/>
                                      </p:to>
                                    </p:set>
                                  </p:childTnLst>
                                </p:cTn>
                              </p:par>
                            </p:childTnLst>
                          </p:cTn>
                        </p:par>
                        <p:par>
                          <p:cTn id="50" fill="hold">
                            <p:stCondLst>
                              <p:cond delay="500"/>
                            </p:stCondLst>
                            <p:childTnLst>
                              <p:par>
                                <p:cTn id="51" presetID="27" presetClass="entr" presetSubtype="0" fill="hold" grpId="0" nodeType="afterEffect">
                                  <p:stCondLst>
                                    <p:cond delay="0"/>
                                  </p:stCondLst>
                                  <p:iterate type="lt">
                                    <p:tmPct val="50000"/>
                                  </p:iterate>
                                  <p:childTnLst>
                                    <p:set>
                                      <p:cBhvr>
                                        <p:cTn id="52" dur="1" fill="hold">
                                          <p:stCondLst>
                                            <p:cond delay="0"/>
                                          </p:stCondLst>
                                        </p:cTn>
                                        <p:tgtEl>
                                          <p:spTgt spid="29"/>
                                        </p:tgtEl>
                                        <p:attrNameLst>
                                          <p:attrName>style.visibility</p:attrName>
                                        </p:attrNameLst>
                                      </p:cBhvr>
                                      <p:to>
                                        <p:strVal val="visible"/>
                                      </p:to>
                                    </p:set>
                                    <p:anim calcmode="discrete" valueType="clr">
                                      <p:cBhvr override="childStyle">
                                        <p:cTn id="53" dur="80"/>
                                        <p:tgtEl>
                                          <p:spTgt spid="29"/>
                                        </p:tgtEl>
                                        <p:attrNameLst>
                                          <p:attrName>style.color</p:attrName>
                                        </p:attrNameLst>
                                      </p:cBhvr>
                                      <p:tavLst>
                                        <p:tav tm="0">
                                          <p:val>
                                            <p:clrVal>
                                              <a:schemeClr val="accent2"/>
                                            </p:clrVal>
                                          </p:val>
                                        </p:tav>
                                        <p:tav tm="50000">
                                          <p:val>
                                            <p:clrVal>
                                              <a:schemeClr val="hlink"/>
                                            </p:clrVal>
                                          </p:val>
                                        </p:tav>
                                      </p:tavLst>
                                    </p:anim>
                                    <p:anim calcmode="discrete" valueType="clr">
                                      <p:cBhvr>
                                        <p:cTn id="54" dur="80"/>
                                        <p:tgtEl>
                                          <p:spTgt spid="29"/>
                                        </p:tgtEl>
                                        <p:attrNameLst>
                                          <p:attrName>fillcolor</p:attrName>
                                        </p:attrNameLst>
                                      </p:cBhvr>
                                      <p:tavLst>
                                        <p:tav tm="0">
                                          <p:val>
                                            <p:clrVal>
                                              <a:schemeClr val="accent2"/>
                                            </p:clrVal>
                                          </p:val>
                                        </p:tav>
                                        <p:tav tm="50000">
                                          <p:val>
                                            <p:clrVal>
                                              <a:schemeClr val="hlink"/>
                                            </p:clrVal>
                                          </p:val>
                                        </p:tav>
                                      </p:tavLst>
                                    </p:anim>
                                    <p:set>
                                      <p:cBhvr>
                                        <p:cTn id="55" dur="80"/>
                                        <p:tgtEl>
                                          <p:spTgt spid="29"/>
                                        </p:tgtEl>
                                        <p:attrNameLst>
                                          <p:attrName>fill.type</p:attrName>
                                        </p:attrNameLst>
                                      </p:cBhvr>
                                      <p:to>
                                        <p:strVal val="solid"/>
                                      </p:to>
                                    </p:set>
                                  </p:childTnLst>
                                </p:cTn>
                              </p:par>
                            </p:childTnLst>
                          </p:cTn>
                        </p:par>
                      </p:childTnLst>
                    </p:cTn>
                  </p:par>
                  <p:par>
                    <p:cTn id="56" fill="hold">
                      <p:stCondLst>
                        <p:cond delay="indefinite"/>
                      </p:stCondLst>
                      <p:childTnLst>
                        <p:par>
                          <p:cTn id="57" fill="hold">
                            <p:stCondLst>
                              <p:cond delay="0"/>
                            </p:stCondLst>
                            <p:childTnLst>
                              <p:par>
                                <p:cTn id="58" presetID="27" presetClass="entr" presetSubtype="0" fill="hold" grpId="0" nodeType="clickEffect">
                                  <p:stCondLst>
                                    <p:cond delay="0"/>
                                  </p:stCondLst>
                                  <p:iterate type="lt">
                                    <p:tmPct val="50000"/>
                                  </p:iterate>
                                  <p:childTnLst>
                                    <p:set>
                                      <p:cBhvr>
                                        <p:cTn id="59" dur="1" fill="hold">
                                          <p:stCondLst>
                                            <p:cond delay="0"/>
                                          </p:stCondLst>
                                        </p:cTn>
                                        <p:tgtEl>
                                          <p:spTgt spid="30"/>
                                        </p:tgtEl>
                                        <p:attrNameLst>
                                          <p:attrName>style.visibility</p:attrName>
                                        </p:attrNameLst>
                                      </p:cBhvr>
                                      <p:to>
                                        <p:strVal val="visible"/>
                                      </p:to>
                                    </p:set>
                                    <p:anim calcmode="discrete" valueType="clr">
                                      <p:cBhvr override="childStyle">
                                        <p:cTn id="60" dur="80"/>
                                        <p:tgtEl>
                                          <p:spTgt spid="30"/>
                                        </p:tgtEl>
                                        <p:attrNameLst>
                                          <p:attrName>style.color</p:attrName>
                                        </p:attrNameLst>
                                      </p:cBhvr>
                                      <p:tavLst>
                                        <p:tav tm="0">
                                          <p:val>
                                            <p:clrVal>
                                              <a:schemeClr val="accent2"/>
                                            </p:clrVal>
                                          </p:val>
                                        </p:tav>
                                        <p:tav tm="50000">
                                          <p:val>
                                            <p:clrVal>
                                              <a:schemeClr val="hlink"/>
                                            </p:clrVal>
                                          </p:val>
                                        </p:tav>
                                      </p:tavLst>
                                    </p:anim>
                                    <p:anim calcmode="discrete" valueType="clr">
                                      <p:cBhvr>
                                        <p:cTn id="61" dur="80"/>
                                        <p:tgtEl>
                                          <p:spTgt spid="30"/>
                                        </p:tgtEl>
                                        <p:attrNameLst>
                                          <p:attrName>fillcolor</p:attrName>
                                        </p:attrNameLst>
                                      </p:cBhvr>
                                      <p:tavLst>
                                        <p:tav tm="0">
                                          <p:val>
                                            <p:clrVal>
                                              <a:schemeClr val="accent2"/>
                                            </p:clrVal>
                                          </p:val>
                                        </p:tav>
                                        <p:tav tm="50000">
                                          <p:val>
                                            <p:clrVal>
                                              <a:schemeClr val="hlink"/>
                                            </p:clrVal>
                                          </p:val>
                                        </p:tav>
                                      </p:tavLst>
                                    </p:anim>
                                    <p:set>
                                      <p:cBhvr>
                                        <p:cTn id="62" dur="80"/>
                                        <p:tgtEl>
                                          <p:spTgt spid="30"/>
                                        </p:tgtEl>
                                        <p:attrNameLst>
                                          <p:attrName>fill.type</p:attrName>
                                        </p:attrNameLst>
                                      </p:cBhvr>
                                      <p:to>
                                        <p:strVal val="solid"/>
                                      </p:to>
                                    </p:set>
                                  </p:childTnLst>
                                </p:cTn>
                              </p:par>
                            </p:childTnLst>
                          </p:cTn>
                        </p:par>
                      </p:childTnLst>
                    </p:cTn>
                  </p:par>
                  <p:par>
                    <p:cTn id="63" fill="hold">
                      <p:stCondLst>
                        <p:cond delay="indefinite"/>
                      </p:stCondLst>
                      <p:childTnLst>
                        <p:par>
                          <p:cTn id="64" fill="hold">
                            <p:stCondLst>
                              <p:cond delay="0"/>
                            </p:stCondLst>
                            <p:childTnLst>
                              <p:par>
                                <p:cTn id="65" presetID="3" presetClass="exit" presetSubtype="10" fill="hold" grpId="1" nodeType="clickEffect">
                                  <p:stCondLst>
                                    <p:cond delay="0"/>
                                  </p:stCondLst>
                                  <p:iterate type="lt">
                                    <p:tmPct val="0"/>
                                  </p:iterate>
                                  <p:childTnLst>
                                    <p:animEffect transition="out" filter="blinds(horizontal)">
                                      <p:cBhvr>
                                        <p:cTn id="66" dur="500"/>
                                        <p:tgtEl>
                                          <p:spTgt spid="29"/>
                                        </p:tgtEl>
                                      </p:cBhvr>
                                    </p:animEffect>
                                    <p:set>
                                      <p:cBhvr>
                                        <p:cTn id="67" dur="1" fill="hold">
                                          <p:stCondLst>
                                            <p:cond delay="499"/>
                                          </p:stCondLst>
                                        </p:cTn>
                                        <p:tgtEl>
                                          <p:spTgt spid="29"/>
                                        </p:tgtEl>
                                        <p:attrNameLst>
                                          <p:attrName>style.visibility</p:attrName>
                                        </p:attrNameLst>
                                      </p:cBhvr>
                                      <p:to>
                                        <p:strVal val="hidden"/>
                                      </p:to>
                                    </p:set>
                                  </p:childTnLst>
                                </p:cTn>
                              </p:par>
                            </p:childTnLst>
                          </p:cTn>
                        </p:par>
                        <p:par>
                          <p:cTn id="68" fill="hold">
                            <p:stCondLst>
                              <p:cond delay="500"/>
                            </p:stCondLst>
                            <p:childTnLst>
                              <p:par>
                                <p:cTn id="69" presetID="27" presetClass="entr" presetSubtype="0" fill="hold" grpId="0" nodeType="afterEffect">
                                  <p:stCondLst>
                                    <p:cond delay="0"/>
                                  </p:stCondLst>
                                  <p:iterate type="lt">
                                    <p:tmPct val="50000"/>
                                  </p:iterate>
                                  <p:childTnLst>
                                    <p:set>
                                      <p:cBhvr>
                                        <p:cTn id="70" dur="1" fill="hold">
                                          <p:stCondLst>
                                            <p:cond delay="0"/>
                                          </p:stCondLst>
                                        </p:cTn>
                                        <p:tgtEl>
                                          <p:spTgt spid="31"/>
                                        </p:tgtEl>
                                        <p:attrNameLst>
                                          <p:attrName>style.visibility</p:attrName>
                                        </p:attrNameLst>
                                      </p:cBhvr>
                                      <p:to>
                                        <p:strVal val="visible"/>
                                      </p:to>
                                    </p:set>
                                    <p:anim calcmode="discrete" valueType="clr">
                                      <p:cBhvr override="childStyle">
                                        <p:cTn id="71" dur="80"/>
                                        <p:tgtEl>
                                          <p:spTgt spid="31"/>
                                        </p:tgtEl>
                                        <p:attrNameLst>
                                          <p:attrName>style.color</p:attrName>
                                        </p:attrNameLst>
                                      </p:cBhvr>
                                      <p:tavLst>
                                        <p:tav tm="0">
                                          <p:val>
                                            <p:clrVal>
                                              <a:schemeClr val="accent2"/>
                                            </p:clrVal>
                                          </p:val>
                                        </p:tav>
                                        <p:tav tm="50000">
                                          <p:val>
                                            <p:clrVal>
                                              <a:schemeClr val="hlink"/>
                                            </p:clrVal>
                                          </p:val>
                                        </p:tav>
                                      </p:tavLst>
                                    </p:anim>
                                    <p:anim calcmode="discrete" valueType="clr">
                                      <p:cBhvr>
                                        <p:cTn id="72" dur="80"/>
                                        <p:tgtEl>
                                          <p:spTgt spid="31"/>
                                        </p:tgtEl>
                                        <p:attrNameLst>
                                          <p:attrName>fillcolor</p:attrName>
                                        </p:attrNameLst>
                                      </p:cBhvr>
                                      <p:tavLst>
                                        <p:tav tm="0">
                                          <p:val>
                                            <p:clrVal>
                                              <a:schemeClr val="accent2"/>
                                            </p:clrVal>
                                          </p:val>
                                        </p:tav>
                                        <p:tav tm="50000">
                                          <p:val>
                                            <p:clrVal>
                                              <a:schemeClr val="hlink"/>
                                            </p:clrVal>
                                          </p:val>
                                        </p:tav>
                                      </p:tavLst>
                                    </p:anim>
                                    <p:set>
                                      <p:cBhvr>
                                        <p:cTn id="73" dur="80"/>
                                        <p:tgtEl>
                                          <p:spTgt spid="31"/>
                                        </p:tgtEl>
                                        <p:attrNameLst>
                                          <p:attrName>fill.type</p:attrName>
                                        </p:attrNameLst>
                                      </p:cBhvr>
                                      <p:to>
                                        <p:strVal val="solid"/>
                                      </p:to>
                                    </p:set>
                                  </p:childTnLst>
                                </p:cTn>
                              </p:par>
                            </p:childTnLst>
                          </p:cTn>
                        </p:par>
                      </p:childTnLst>
                    </p:cTn>
                  </p:par>
                  <p:par>
                    <p:cTn id="74" fill="hold">
                      <p:stCondLst>
                        <p:cond delay="indefinite"/>
                      </p:stCondLst>
                      <p:childTnLst>
                        <p:par>
                          <p:cTn id="75" fill="hold">
                            <p:stCondLst>
                              <p:cond delay="0"/>
                            </p:stCondLst>
                            <p:childTnLst>
                              <p:par>
                                <p:cTn id="76" presetID="27" presetClass="entr" presetSubtype="0" fill="hold" grpId="0" nodeType="clickEffect">
                                  <p:stCondLst>
                                    <p:cond delay="0"/>
                                  </p:stCondLst>
                                  <p:iterate type="lt">
                                    <p:tmPct val="50000"/>
                                  </p:iterate>
                                  <p:childTnLst>
                                    <p:set>
                                      <p:cBhvr>
                                        <p:cTn id="77" dur="1" fill="hold">
                                          <p:stCondLst>
                                            <p:cond delay="0"/>
                                          </p:stCondLst>
                                        </p:cTn>
                                        <p:tgtEl>
                                          <p:spTgt spid="32"/>
                                        </p:tgtEl>
                                        <p:attrNameLst>
                                          <p:attrName>style.visibility</p:attrName>
                                        </p:attrNameLst>
                                      </p:cBhvr>
                                      <p:to>
                                        <p:strVal val="visible"/>
                                      </p:to>
                                    </p:set>
                                    <p:anim calcmode="discrete" valueType="clr">
                                      <p:cBhvr override="childStyle">
                                        <p:cTn id="78" dur="80"/>
                                        <p:tgtEl>
                                          <p:spTgt spid="32"/>
                                        </p:tgtEl>
                                        <p:attrNameLst>
                                          <p:attrName>style.color</p:attrName>
                                        </p:attrNameLst>
                                      </p:cBhvr>
                                      <p:tavLst>
                                        <p:tav tm="0">
                                          <p:val>
                                            <p:clrVal>
                                              <a:schemeClr val="accent2"/>
                                            </p:clrVal>
                                          </p:val>
                                        </p:tav>
                                        <p:tav tm="50000">
                                          <p:val>
                                            <p:clrVal>
                                              <a:schemeClr val="hlink"/>
                                            </p:clrVal>
                                          </p:val>
                                        </p:tav>
                                      </p:tavLst>
                                    </p:anim>
                                    <p:anim calcmode="discrete" valueType="clr">
                                      <p:cBhvr>
                                        <p:cTn id="79" dur="80"/>
                                        <p:tgtEl>
                                          <p:spTgt spid="32"/>
                                        </p:tgtEl>
                                        <p:attrNameLst>
                                          <p:attrName>fillcolor</p:attrName>
                                        </p:attrNameLst>
                                      </p:cBhvr>
                                      <p:tavLst>
                                        <p:tav tm="0">
                                          <p:val>
                                            <p:clrVal>
                                              <a:schemeClr val="accent2"/>
                                            </p:clrVal>
                                          </p:val>
                                        </p:tav>
                                        <p:tav tm="50000">
                                          <p:val>
                                            <p:clrVal>
                                              <a:schemeClr val="hlink"/>
                                            </p:clrVal>
                                          </p:val>
                                        </p:tav>
                                      </p:tavLst>
                                    </p:anim>
                                    <p:set>
                                      <p:cBhvr>
                                        <p:cTn id="80" dur="80"/>
                                        <p:tgtEl>
                                          <p:spTgt spid="32"/>
                                        </p:tgtEl>
                                        <p:attrNameLst>
                                          <p:attrName>fill.type</p:attrName>
                                        </p:attrNameLst>
                                      </p:cBhvr>
                                      <p:to>
                                        <p:strVal val="solid"/>
                                      </p:to>
                                    </p:set>
                                  </p:childTnLst>
                                </p:cTn>
                              </p:par>
                            </p:childTnLst>
                          </p:cTn>
                        </p:par>
                        <p:par>
                          <p:cTn id="81" fill="hold">
                            <p:stCondLst>
                              <p:cond delay="1400"/>
                            </p:stCondLst>
                            <p:childTnLst>
                              <p:par>
                                <p:cTn id="82" presetID="3" presetClass="exit" presetSubtype="10" fill="hold" grpId="1" nodeType="afterEffect">
                                  <p:stCondLst>
                                    <p:cond delay="0"/>
                                  </p:stCondLst>
                                  <p:iterate type="lt">
                                    <p:tmPct val="0"/>
                                  </p:iterate>
                                  <p:childTnLst>
                                    <p:animEffect transition="out" filter="blinds(horizontal)">
                                      <p:cBhvr>
                                        <p:cTn id="83" dur="500"/>
                                        <p:tgtEl>
                                          <p:spTgt spid="31"/>
                                        </p:tgtEl>
                                      </p:cBhvr>
                                    </p:animEffect>
                                    <p:set>
                                      <p:cBhvr>
                                        <p:cTn id="84"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6" grpId="1"/>
      <p:bldP spid="27" grpId="0"/>
      <p:bldP spid="27" grpId="1"/>
      <p:bldP spid="28" grpId="0"/>
      <p:bldP spid="28" grpId="1"/>
      <p:bldP spid="28" grpId="2"/>
      <p:bldP spid="29" grpId="0"/>
      <p:bldP spid="29" grpId="1"/>
      <p:bldP spid="30" grpId="0"/>
      <p:bldP spid="31" grpId="0"/>
      <p:bldP spid="31" grpId="1"/>
      <p:bldP spid="3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Line 4"/>
          <p:cNvSpPr>
            <a:spLocks noChangeShapeType="1"/>
          </p:cNvSpPr>
          <p:nvPr/>
        </p:nvSpPr>
        <p:spPr bwMode="auto">
          <a:xfrm>
            <a:off x="0" y="990600"/>
            <a:ext cx="9144000" cy="0"/>
          </a:xfrm>
          <a:prstGeom prst="line">
            <a:avLst/>
          </a:prstGeom>
          <a:noFill/>
          <a:ln w="28575">
            <a:solidFill>
              <a:schemeClr val="accent2"/>
            </a:solidFill>
            <a:round/>
            <a:headEnd/>
            <a:tailEnd/>
          </a:ln>
          <a:effectLst/>
        </p:spPr>
        <p:txBody>
          <a:bodyPr/>
          <a:lstStyle/>
          <a:p>
            <a:endParaRPr lang="en-US"/>
          </a:p>
        </p:txBody>
      </p:sp>
      <p:sp>
        <p:nvSpPr>
          <p:cNvPr id="32773" name="Line 5"/>
          <p:cNvSpPr>
            <a:spLocks noChangeShapeType="1"/>
          </p:cNvSpPr>
          <p:nvPr/>
        </p:nvSpPr>
        <p:spPr bwMode="auto">
          <a:xfrm>
            <a:off x="4267200" y="990600"/>
            <a:ext cx="0" cy="5867400"/>
          </a:xfrm>
          <a:prstGeom prst="line">
            <a:avLst/>
          </a:prstGeom>
          <a:noFill/>
          <a:ln w="76200" cmpd="tri">
            <a:solidFill>
              <a:schemeClr val="accent2"/>
            </a:solidFill>
            <a:round/>
            <a:headEnd/>
            <a:tailEnd/>
          </a:ln>
          <a:effectLst/>
        </p:spPr>
        <p:txBody>
          <a:bodyPr/>
          <a:lstStyle/>
          <a:p>
            <a:endParaRPr lang="en-US"/>
          </a:p>
        </p:txBody>
      </p:sp>
      <p:sp>
        <p:nvSpPr>
          <p:cNvPr id="32783" name="Text Box 15"/>
          <p:cNvSpPr txBox="1">
            <a:spLocks noChangeArrowheads="1"/>
          </p:cNvSpPr>
          <p:nvPr/>
        </p:nvSpPr>
        <p:spPr bwMode="auto">
          <a:xfrm>
            <a:off x="4648200" y="2743200"/>
            <a:ext cx="3810000" cy="366713"/>
          </a:xfrm>
          <a:prstGeom prst="rect">
            <a:avLst/>
          </a:prstGeom>
          <a:noFill/>
          <a:ln w="9525">
            <a:noFill/>
            <a:miter lim="800000"/>
            <a:headEnd/>
            <a:tailEnd/>
          </a:ln>
          <a:effectLst/>
        </p:spPr>
        <p:txBody>
          <a:bodyPr>
            <a:spAutoFit/>
          </a:bodyPr>
          <a:lstStyle/>
          <a:p>
            <a:pPr algn="just">
              <a:spcBef>
                <a:spcPct val="50000"/>
              </a:spcBef>
            </a:pPr>
            <a:endParaRPr lang="en-US"/>
          </a:p>
        </p:txBody>
      </p:sp>
      <p:sp>
        <p:nvSpPr>
          <p:cNvPr id="16" name="TextBox 15"/>
          <p:cNvSpPr txBox="1"/>
          <p:nvPr/>
        </p:nvSpPr>
        <p:spPr>
          <a:xfrm>
            <a:off x="0" y="990600"/>
            <a:ext cx="3886200" cy="461665"/>
          </a:xfrm>
          <a:prstGeom prst="rect">
            <a:avLst/>
          </a:prstGeom>
          <a:noFill/>
        </p:spPr>
        <p:txBody>
          <a:bodyPr wrap="square" rtlCol="0">
            <a:spAutoFit/>
          </a:bodyPr>
          <a:lstStyle/>
          <a:p>
            <a:r>
              <a:rPr lang="en-US" sz="2400" b="1" dirty="0">
                <a:solidFill>
                  <a:srgbClr val="FF0000"/>
                </a:solidFill>
                <a:latin typeface="Times New Roman" pitchFamily="18" charset="0"/>
                <a:cs typeface="Times New Roman" pitchFamily="18" charset="0"/>
              </a:rPr>
              <a:t>I. Tìm hiểu chung</a:t>
            </a:r>
          </a:p>
        </p:txBody>
      </p:sp>
      <p:sp>
        <p:nvSpPr>
          <p:cNvPr id="17" name="TextBox 16"/>
          <p:cNvSpPr txBox="1"/>
          <p:nvPr/>
        </p:nvSpPr>
        <p:spPr>
          <a:xfrm>
            <a:off x="0" y="1367135"/>
            <a:ext cx="3886200" cy="461665"/>
          </a:xfrm>
          <a:prstGeom prst="rect">
            <a:avLst/>
          </a:prstGeom>
          <a:noFill/>
        </p:spPr>
        <p:txBody>
          <a:bodyPr wrap="square" rtlCol="0">
            <a:spAutoFit/>
          </a:bodyPr>
          <a:lstStyle/>
          <a:p>
            <a:r>
              <a:rPr lang="en-US" sz="2400" b="1" dirty="0">
                <a:solidFill>
                  <a:srgbClr val="FF0000"/>
                </a:solidFill>
                <a:latin typeface="Times New Roman" pitchFamily="18" charset="0"/>
                <a:cs typeface="Times New Roman" pitchFamily="18" charset="0"/>
              </a:rPr>
              <a:t>II. Phân tích</a:t>
            </a:r>
          </a:p>
        </p:txBody>
      </p:sp>
      <p:sp>
        <p:nvSpPr>
          <p:cNvPr id="18" name="Text Box 22"/>
          <p:cNvSpPr txBox="1">
            <a:spLocks noChangeArrowheads="1"/>
          </p:cNvSpPr>
          <p:nvPr/>
        </p:nvSpPr>
        <p:spPr bwMode="auto">
          <a:xfrm>
            <a:off x="152400" y="1748135"/>
            <a:ext cx="3429000" cy="461665"/>
          </a:xfrm>
          <a:prstGeom prst="rect">
            <a:avLst/>
          </a:prstGeom>
          <a:noFill/>
          <a:ln w="9525">
            <a:noFill/>
            <a:miter lim="800000"/>
            <a:headEnd/>
            <a:tailEnd/>
          </a:ln>
          <a:effectLst/>
        </p:spPr>
        <p:txBody>
          <a:bodyPr wrap="square">
            <a:spAutoFit/>
          </a:bodyPr>
          <a:lstStyle/>
          <a:p>
            <a:pPr algn="just">
              <a:spcBef>
                <a:spcPct val="50000"/>
              </a:spcBef>
            </a:pPr>
            <a:r>
              <a:rPr lang="en-US" sz="2400" b="1" dirty="0">
                <a:latin typeface="Times New Roman" pitchFamily="18" charset="0"/>
                <a:cs typeface="Times New Roman" pitchFamily="18" charset="0"/>
              </a:rPr>
              <a:t>1) </a:t>
            </a:r>
            <a:r>
              <a:rPr lang="en-US" sz="2400" b="1" dirty="0" err="1">
                <a:latin typeface="Times New Roman" pitchFamily="18" charset="0"/>
                <a:cs typeface="Times New Roman" pitchFamily="18" charset="0"/>
              </a:rPr>
              <a:t>Phần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mở</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đầu</a:t>
            </a:r>
            <a:r>
              <a:rPr lang="en-US" sz="2400" b="1" dirty="0">
                <a:latin typeface="Times New Roman" pitchFamily="18" charset="0"/>
                <a:cs typeface="Times New Roman" pitchFamily="18" charset="0"/>
              </a:rPr>
              <a:t>:</a:t>
            </a:r>
          </a:p>
        </p:txBody>
      </p:sp>
      <p:sp>
        <p:nvSpPr>
          <p:cNvPr id="19" name="Text Box 13"/>
          <p:cNvSpPr txBox="1">
            <a:spLocks noChangeArrowheads="1"/>
          </p:cNvSpPr>
          <p:nvPr/>
        </p:nvSpPr>
        <p:spPr bwMode="auto">
          <a:xfrm>
            <a:off x="152400" y="2133600"/>
            <a:ext cx="3035300" cy="461665"/>
          </a:xfrm>
          <a:prstGeom prst="rect">
            <a:avLst/>
          </a:prstGeom>
          <a:noFill/>
          <a:ln w="9525">
            <a:noFill/>
            <a:miter lim="800000"/>
            <a:headEnd/>
            <a:tailEnd/>
          </a:ln>
          <a:effectLst/>
        </p:spPr>
        <p:txBody>
          <a:bodyPr wrap="square">
            <a:spAutoFit/>
          </a:bodyPr>
          <a:lstStyle/>
          <a:p>
            <a:pPr algn="just">
              <a:spcBef>
                <a:spcPct val="50000"/>
              </a:spcBef>
            </a:pPr>
            <a:r>
              <a:rPr lang="en-US" sz="2400" b="1" dirty="0">
                <a:latin typeface="Times New Roman" pitchFamily="18" charset="0"/>
                <a:cs typeface="Times New Roman" pitchFamily="18" charset="0"/>
              </a:rPr>
              <a:t>2) Sự thách thức</a:t>
            </a:r>
          </a:p>
        </p:txBody>
      </p:sp>
      <p:sp>
        <p:nvSpPr>
          <p:cNvPr id="20" name="Text Box 13"/>
          <p:cNvSpPr txBox="1">
            <a:spLocks noChangeArrowheads="1"/>
          </p:cNvSpPr>
          <p:nvPr/>
        </p:nvSpPr>
        <p:spPr bwMode="auto">
          <a:xfrm>
            <a:off x="152400" y="2510135"/>
            <a:ext cx="2044700" cy="461665"/>
          </a:xfrm>
          <a:prstGeom prst="rect">
            <a:avLst/>
          </a:prstGeom>
          <a:noFill/>
          <a:ln w="9525">
            <a:noFill/>
            <a:miter lim="800000"/>
            <a:headEnd/>
            <a:tailEnd/>
          </a:ln>
          <a:effectLst/>
        </p:spPr>
        <p:txBody>
          <a:bodyPr>
            <a:spAutoFit/>
          </a:bodyPr>
          <a:lstStyle/>
          <a:p>
            <a:pPr algn="just">
              <a:spcBef>
                <a:spcPct val="50000"/>
              </a:spcBef>
            </a:pPr>
            <a:r>
              <a:rPr lang="en-US" sz="2400" b="1" dirty="0">
                <a:latin typeface="Times New Roman" pitchFamily="18" charset="0"/>
                <a:cs typeface="Times New Roman" pitchFamily="18" charset="0"/>
              </a:rPr>
              <a:t>3) Cơ hội</a:t>
            </a:r>
          </a:p>
        </p:txBody>
      </p:sp>
      <p:sp>
        <p:nvSpPr>
          <p:cNvPr id="21" name="Rectangle 2"/>
          <p:cNvSpPr txBox="1">
            <a:spLocks noChangeArrowheads="1"/>
          </p:cNvSpPr>
          <p:nvPr/>
        </p:nvSpPr>
        <p:spPr>
          <a:xfrm>
            <a:off x="0" y="0"/>
            <a:ext cx="9144000" cy="914400"/>
          </a:xfrm>
          <a:prstGeom prst="rect">
            <a:avLst/>
          </a:prstGeom>
        </p:spPr>
        <p:txBody>
          <a:bodyPr/>
          <a:lstStyle/>
          <a:p>
            <a:pPr algn="ctr">
              <a:spcBef>
                <a:spcPct val="0"/>
              </a:spcBef>
            </a:pPr>
            <a:r>
              <a:rPr kumimoji="0" lang="vi-VN" sz="2800" b="1" i="0" u="none" strike="noStrike" kern="1200" cap="none" spc="0" normalizeH="0" baseline="0" noProof="0" dirty="0">
                <a:ln>
                  <a:noFill/>
                </a:ln>
                <a:solidFill>
                  <a:srgbClr val="0000FF"/>
                </a:solidFill>
                <a:effectLst/>
                <a:uLnTx/>
                <a:uFillTx/>
                <a:latin typeface="+mj-lt"/>
                <a:ea typeface="+mj-ea"/>
                <a:cs typeface="+mj-cs"/>
              </a:rPr>
              <a:t>Tiết </a:t>
            </a:r>
            <a:r>
              <a:rPr kumimoji="0" lang="en-US" sz="2800" b="1" i="0" u="none" strike="noStrike" kern="1200" cap="none" spc="0" normalizeH="0" baseline="0" noProof="0" dirty="0">
                <a:ln>
                  <a:noFill/>
                </a:ln>
                <a:solidFill>
                  <a:srgbClr val="0000FF"/>
                </a:solidFill>
                <a:effectLst/>
                <a:uLnTx/>
                <a:uFillTx/>
                <a:latin typeface="Times New Roman" pitchFamily="18" charset="0"/>
                <a:ea typeface="+mj-ea"/>
                <a:cs typeface="Times New Roman" pitchFamily="18" charset="0"/>
              </a:rPr>
              <a:t>11;</a:t>
            </a:r>
            <a:r>
              <a:rPr kumimoji="0" lang="en-US" sz="2800" b="1" i="0" u="none" strike="noStrike" kern="1200" cap="none" spc="0" normalizeH="0" noProof="0" dirty="0">
                <a:ln>
                  <a:noFill/>
                </a:ln>
                <a:solidFill>
                  <a:srgbClr val="0000FF"/>
                </a:solidFill>
                <a:effectLst/>
                <a:uLnTx/>
                <a:uFillTx/>
                <a:latin typeface="Times New Roman" pitchFamily="18" charset="0"/>
                <a:ea typeface="+mj-ea"/>
                <a:cs typeface="Times New Roman" pitchFamily="18" charset="0"/>
              </a:rPr>
              <a:t> 12</a:t>
            </a:r>
            <a:r>
              <a:rPr kumimoji="0" lang="vi-VN" sz="2800" b="1" i="0" u="none" strike="noStrike" kern="1200" cap="none" spc="0" normalizeH="0" baseline="0" noProof="0" dirty="0">
                <a:ln>
                  <a:noFill/>
                </a:ln>
                <a:solidFill>
                  <a:srgbClr val="0000FF"/>
                </a:solidFill>
                <a:effectLst/>
                <a:uLnTx/>
                <a:uFillTx/>
                <a:latin typeface="+mj-lt"/>
                <a:ea typeface="+mj-ea"/>
                <a:cs typeface="+mj-cs"/>
              </a:rPr>
              <a:t>:</a:t>
            </a:r>
            <a:r>
              <a:rPr kumimoji="0" lang="en-US" sz="2800" b="1" i="0" u="none" strike="noStrike" kern="1200" cap="none" spc="0" normalizeH="0" baseline="0" noProof="0" dirty="0">
                <a:ln>
                  <a:noFill/>
                </a:ln>
                <a:solidFill>
                  <a:srgbClr val="0000FF"/>
                </a:solidFill>
                <a:effectLst/>
                <a:uLnTx/>
                <a:uFillTx/>
                <a:latin typeface="+mj-lt"/>
                <a:ea typeface="+mj-ea"/>
                <a:cs typeface="+mj-cs"/>
              </a:rPr>
              <a:t> </a:t>
            </a:r>
            <a:r>
              <a:rPr lang="vi-VN" sz="2800" b="1" dirty="0">
                <a:solidFill>
                  <a:srgbClr val="0000FF"/>
                </a:solidFill>
                <a:latin typeface="+mj-lt"/>
              </a:rPr>
              <a:t>Tuyên bố thế giới về sự sống còn, quyền được bảo vệ và phát triển của trẻ em</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3200" b="1" i="0" u="none" strike="noStrike" kern="1200" cap="none" spc="0" normalizeH="0" baseline="0" noProof="0" dirty="0">
              <a:ln>
                <a:noFill/>
              </a:ln>
              <a:solidFill>
                <a:srgbClr val="0000FF"/>
              </a:solidFill>
              <a:effectLst/>
              <a:uLnTx/>
              <a:uFillTx/>
              <a:latin typeface=".VnTime" pitchFamily="34" charset="0"/>
              <a:ea typeface="+mj-ea"/>
              <a:cs typeface="+mj-cs"/>
            </a:endParaRPr>
          </a:p>
        </p:txBody>
      </p:sp>
      <p:sp>
        <p:nvSpPr>
          <p:cNvPr id="25" name="Text Box 16"/>
          <p:cNvSpPr txBox="1">
            <a:spLocks noChangeArrowheads="1"/>
          </p:cNvSpPr>
          <p:nvPr/>
        </p:nvSpPr>
        <p:spPr bwMode="auto">
          <a:xfrm>
            <a:off x="152400" y="2891135"/>
            <a:ext cx="2044700" cy="461665"/>
          </a:xfrm>
          <a:prstGeom prst="rect">
            <a:avLst/>
          </a:prstGeom>
          <a:noFill/>
          <a:ln w="9525">
            <a:noFill/>
            <a:miter lim="800000"/>
            <a:headEnd/>
            <a:tailEnd/>
          </a:ln>
          <a:effectLst/>
        </p:spPr>
        <p:txBody>
          <a:bodyPr>
            <a:spAutoFit/>
          </a:bodyPr>
          <a:lstStyle/>
          <a:p>
            <a:pPr algn="just">
              <a:spcBef>
                <a:spcPct val="50000"/>
              </a:spcBef>
            </a:pPr>
            <a:r>
              <a:rPr lang="en-US" sz="2400" b="1" dirty="0">
                <a:latin typeface="Times New Roman" pitchFamily="18" charset="0"/>
                <a:cs typeface="Times New Roman" pitchFamily="18" charset="0"/>
              </a:rPr>
              <a:t>4) Nhiệm vụ</a:t>
            </a:r>
          </a:p>
        </p:txBody>
      </p:sp>
      <p:sp>
        <p:nvSpPr>
          <p:cNvPr id="30" name="Text Box 18"/>
          <p:cNvSpPr txBox="1">
            <a:spLocks noChangeArrowheads="1"/>
          </p:cNvSpPr>
          <p:nvPr/>
        </p:nvSpPr>
        <p:spPr bwMode="auto">
          <a:xfrm>
            <a:off x="0" y="3360003"/>
            <a:ext cx="4267200" cy="830997"/>
          </a:xfrm>
          <a:prstGeom prst="rect">
            <a:avLst/>
          </a:prstGeom>
          <a:noFill/>
          <a:ln w="9525">
            <a:noFill/>
            <a:miter lim="800000"/>
            <a:headEnd/>
            <a:tailEnd/>
          </a:ln>
          <a:effectLst/>
        </p:spPr>
        <p:txBody>
          <a:bodyPr wrap="square">
            <a:spAutoFit/>
          </a:bodyPr>
          <a:lstStyle/>
          <a:p>
            <a:pPr>
              <a:spcBef>
                <a:spcPct val="50000"/>
              </a:spcBef>
            </a:pPr>
            <a:r>
              <a:rPr lang="en-US" sz="2400" dirty="0">
                <a:latin typeface="Times New Roman" pitchFamily="18" charset="0"/>
                <a:cs typeface="Times New Roman" pitchFamily="18" charset="0"/>
                <a:sym typeface="Wingdings" pitchFamily="2" charset="2"/>
              </a:rPr>
              <a:t> Những nhiệm vụ nêu ra toàn diện và cụ thể.</a:t>
            </a:r>
          </a:p>
        </p:txBody>
      </p:sp>
      <p:sp>
        <p:nvSpPr>
          <p:cNvPr id="32" name="Text Box 21"/>
          <p:cNvSpPr txBox="1">
            <a:spLocks noChangeArrowheads="1"/>
          </p:cNvSpPr>
          <p:nvPr/>
        </p:nvSpPr>
        <p:spPr bwMode="auto">
          <a:xfrm>
            <a:off x="0" y="4191000"/>
            <a:ext cx="4267200" cy="830997"/>
          </a:xfrm>
          <a:prstGeom prst="rect">
            <a:avLst/>
          </a:prstGeom>
          <a:noFill/>
          <a:ln w="9525">
            <a:noFill/>
            <a:miter lim="800000"/>
            <a:headEnd/>
            <a:tailEnd/>
          </a:ln>
          <a:effectLst/>
        </p:spPr>
        <p:txBody>
          <a:bodyPr wrap="square">
            <a:spAutoFit/>
          </a:bodyPr>
          <a:lstStyle/>
          <a:p>
            <a:pPr>
              <a:spcBef>
                <a:spcPct val="50000"/>
              </a:spcBef>
            </a:pPr>
            <a:r>
              <a:rPr lang="en-US" sz="2400" dirty="0">
                <a:latin typeface="Times New Roman" pitchFamily="18" charset="0"/>
                <a:cs typeface="Times New Roman" pitchFamily="18" charset="0"/>
                <a:sym typeface="Wingdings" pitchFamily="2" charset="2"/>
              </a:rPr>
              <a:t> Ý và lời văn  dứt khoát, mạch lạc, rõ ràng.</a:t>
            </a:r>
          </a:p>
        </p:txBody>
      </p:sp>
      <p:sp>
        <p:nvSpPr>
          <p:cNvPr id="22" name="Text Box 19"/>
          <p:cNvSpPr txBox="1">
            <a:spLocks noChangeArrowheads="1"/>
          </p:cNvSpPr>
          <p:nvPr/>
        </p:nvSpPr>
        <p:spPr bwMode="auto">
          <a:xfrm>
            <a:off x="4419600" y="1143000"/>
            <a:ext cx="4724400" cy="769441"/>
          </a:xfrm>
          <a:prstGeom prst="rect">
            <a:avLst/>
          </a:prstGeom>
          <a:noFill/>
          <a:ln w="9525">
            <a:noFill/>
            <a:miter lim="800000"/>
            <a:headEnd/>
            <a:tailEnd/>
          </a:ln>
          <a:effectLst/>
        </p:spPr>
        <p:txBody>
          <a:bodyPr wrap="square">
            <a:spAutoFit/>
          </a:bodyPr>
          <a:lstStyle/>
          <a:p>
            <a:pPr algn="just">
              <a:spcBef>
                <a:spcPct val="50000"/>
              </a:spcBef>
            </a:pPr>
            <a:r>
              <a:rPr lang="en-US" sz="2200" dirty="0">
                <a:latin typeface="Times New Roman" pitchFamily="18" charset="0"/>
                <a:cs typeface="Times New Roman" pitchFamily="18" charset="0"/>
              </a:rPr>
              <a:t>Phần nêu biện pháp cụ thể có những điểm gì cần chú ý?</a:t>
            </a:r>
          </a:p>
        </p:txBody>
      </p:sp>
      <p:sp>
        <p:nvSpPr>
          <p:cNvPr id="23" name="Text Box 20"/>
          <p:cNvSpPr txBox="1">
            <a:spLocks noChangeArrowheads="1"/>
          </p:cNvSpPr>
          <p:nvPr/>
        </p:nvSpPr>
        <p:spPr bwMode="auto">
          <a:xfrm>
            <a:off x="4343400" y="1905000"/>
            <a:ext cx="4800600" cy="2292935"/>
          </a:xfrm>
          <a:prstGeom prst="rect">
            <a:avLst/>
          </a:prstGeom>
          <a:noFill/>
          <a:ln w="9525">
            <a:noFill/>
            <a:miter lim="800000"/>
            <a:headEnd/>
            <a:tailEnd/>
          </a:ln>
          <a:effectLst/>
        </p:spPr>
        <p:txBody>
          <a:bodyPr wrap="square">
            <a:spAutoFit/>
          </a:bodyPr>
          <a:lstStyle/>
          <a:p>
            <a:pPr algn="just">
              <a:spcBef>
                <a:spcPct val="50000"/>
              </a:spcBef>
              <a:buFont typeface="Wingdings" pitchFamily="2" charset="2"/>
              <a:buChar char="¤"/>
            </a:pPr>
            <a:r>
              <a:rPr lang="en-US" sz="2200" dirty="0">
                <a:latin typeface="Times New Roman" pitchFamily="18" charset="0"/>
                <a:cs typeface="Times New Roman" pitchFamily="18" charset="0"/>
                <a:sym typeface="Wingdings" pitchFamily="2" charset="2"/>
              </a:rPr>
              <a:t> Các nước cần đảm bảo đều đặn sự tăng trưởng kinh tế để có điều kiện vật chất chăm lo đến đời sống trẻ em.</a:t>
            </a:r>
          </a:p>
          <a:p>
            <a:pPr algn="just">
              <a:spcBef>
                <a:spcPct val="50000"/>
              </a:spcBef>
              <a:buFont typeface="Wingdings" pitchFamily="2" charset="2"/>
              <a:buChar char="¤"/>
            </a:pPr>
            <a:r>
              <a:rPr lang="en-US" sz="2200" dirty="0">
                <a:latin typeface="Times New Roman" pitchFamily="18" charset="0"/>
                <a:cs typeface="Times New Roman" pitchFamily="18" charset="0"/>
                <a:sym typeface="Wingdings" pitchFamily="2" charset="2"/>
              </a:rPr>
              <a:t> Tất cả các nước cần có những nỗ lực liên tục và phối hợp trong hành động vì trẻ em.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 calcmode="lin" valueType="num">
                                      <p:cBhvr>
                                        <p:cTn id="9" dur="500" fill="hold"/>
                                        <p:tgtEl>
                                          <p:spTgt spid="22"/>
                                        </p:tgtEl>
                                        <p:attrNameLst>
                                          <p:attrName>style.rotation</p:attrName>
                                        </p:attrNameLst>
                                      </p:cBhvr>
                                      <p:tavLst>
                                        <p:tav tm="0">
                                          <p:val>
                                            <p:fltVal val="90"/>
                                          </p:val>
                                        </p:tav>
                                        <p:tav tm="100000">
                                          <p:val>
                                            <p:fltVal val="0"/>
                                          </p:val>
                                        </p:tav>
                                      </p:tavLst>
                                    </p:anim>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20" presetClass="entr" presetSubtype="0" fill="hold" grpId="1"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edge">
                                      <p:cBhvr>
                                        <p:cTn id="15" dur="2000"/>
                                        <p:tgtEl>
                                          <p:spTgt spid="23"/>
                                        </p:tgtEl>
                                      </p:cBhvr>
                                    </p:animEffect>
                                  </p:childTnLst>
                                </p:cTn>
                              </p:par>
                            </p:childTnLst>
                          </p:cTn>
                        </p:par>
                        <p:par>
                          <p:cTn id="16" fill="hold">
                            <p:stCondLst>
                              <p:cond delay="2000"/>
                            </p:stCondLst>
                            <p:childTnLst>
                              <p:par>
                                <p:cTn id="17" presetID="5" presetClass="emph" presetSubtype="1" grpId="0" nodeType="afterEffect">
                                  <p:stCondLst>
                                    <p:cond delay="0"/>
                                  </p:stCondLst>
                                  <p:childTnLst>
                                    <p:set>
                                      <p:cBhvr override="childStyle">
                                        <p:cTn id="18" dur="indefinite"/>
                                        <p:tgtEl>
                                          <p:spTgt spid="23"/>
                                        </p:tgtEl>
                                        <p:attrNameLst>
                                          <p:attrName>style.fontStyle</p:attrName>
                                        </p:attrNameLst>
                                      </p:cBhvr>
                                      <p:to>
                                        <p:strVal val="normal"/>
                                      </p:to>
                                    </p:set>
                                    <p:set>
                                      <p:cBhvr override="childStyle">
                                        <p:cTn id="19" dur="indefinite"/>
                                        <p:tgtEl>
                                          <p:spTgt spid="23"/>
                                        </p:tgtEl>
                                        <p:attrNameLst>
                                          <p:attrName>style.fontWeight</p:attrName>
                                        </p:attrNameLst>
                                      </p:cBhvr>
                                      <p:to>
                                        <p:strVal val="bold"/>
                                      </p:to>
                                    </p:set>
                                    <p:set>
                                      <p:cBhvr override="childStyle">
                                        <p:cTn id="20" dur="indefinite"/>
                                        <p:tgtEl>
                                          <p:spTgt spid="23"/>
                                        </p:tgtEl>
                                        <p:attrNameLst>
                                          <p:attrName>style.textDecorationUnderline</p:attrName>
                                        </p:attrNameLst>
                                      </p:cBhvr>
                                      <p:to>
                                        <p:strVal val="fals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3"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Line 4"/>
          <p:cNvSpPr>
            <a:spLocks noChangeShapeType="1"/>
          </p:cNvSpPr>
          <p:nvPr/>
        </p:nvSpPr>
        <p:spPr bwMode="auto">
          <a:xfrm>
            <a:off x="0" y="990600"/>
            <a:ext cx="9144000" cy="0"/>
          </a:xfrm>
          <a:prstGeom prst="line">
            <a:avLst/>
          </a:prstGeom>
          <a:noFill/>
          <a:ln w="28575">
            <a:solidFill>
              <a:schemeClr val="accent2"/>
            </a:solidFill>
            <a:round/>
            <a:headEnd/>
            <a:tailEnd/>
          </a:ln>
          <a:effectLst/>
        </p:spPr>
        <p:txBody>
          <a:bodyPr/>
          <a:lstStyle/>
          <a:p>
            <a:endParaRPr lang="en-US"/>
          </a:p>
        </p:txBody>
      </p:sp>
      <p:sp>
        <p:nvSpPr>
          <p:cNvPr id="32783" name="Text Box 15"/>
          <p:cNvSpPr txBox="1">
            <a:spLocks noChangeArrowheads="1"/>
          </p:cNvSpPr>
          <p:nvPr/>
        </p:nvSpPr>
        <p:spPr bwMode="auto">
          <a:xfrm>
            <a:off x="4648200" y="2743200"/>
            <a:ext cx="3810000" cy="366713"/>
          </a:xfrm>
          <a:prstGeom prst="rect">
            <a:avLst/>
          </a:prstGeom>
          <a:noFill/>
          <a:ln w="9525">
            <a:noFill/>
            <a:miter lim="800000"/>
            <a:headEnd/>
            <a:tailEnd/>
          </a:ln>
          <a:effectLst/>
        </p:spPr>
        <p:txBody>
          <a:bodyPr>
            <a:spAutoFit/>
          </a:bodyPr>
          <a:lstStyle/>
          <a:p>
            <a:pPr algn="just">
              <a:spcBef>
                <a:spcPct val="50000"/>
              </a:spcBef>
            </a:pPr>
            <a:endParaRPr lang="en-US"/>
          </a:p>
        </p:txBody>
      </p:sp>
      <p:sp>
        <p:nvSpPr>
          <p:cNvPr id="21" name="Rectangle 2"/>
          <p:cNvSpPr txBox="1">
            <a:spLocks noChangeArrowheads="1"/>
          </p:cNvSpPr>
          <p:nvPr/>
        </p:nvSpPr>
        <p:spPr>
          <a:xfrm>
            <a:off x="0" y="0"/>
            <a:ext cx="9144000" cy="914400"/>
          </a:xfrm>
          <a:prstGeom prst="rect">
            <a:avLst/>
          </a:prstGeom>
        </p:spPr>
        <p:txBody>
          <a:bodyPr/>
          <a:lstStyle/>
          <a:p>
            <a:pPr algn="ctr">
              <a:spcBef>
                <a:spcPct val="0"/>
              </a:spcBef>
            </a:pPr>
            <a:r>
              <a:rPr lang="vi-VN" sz="2800" b="1" dirty="0">
                <a:solidFill>
                  <a:srgbClr val="0000FF"/>
                </a:solidFill>
                <a:latin typeface="+mj-lt"/>
              </a:rPr>
              <a:t>Tuyên bố thế giới về sự sống còn, quyền được bảo vệ và phát triển của trẻ em</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3200" b="1" i="0" u="none" strike="noStrike" kern="1200" cap="none" spc="0" normalizeH="0" baseline="0" noProof="0" dirty="0">
              <a:ln>
                <a:noFill/>
              </a:ln>
              <a:solidFill>
                <a:srgbClr val="0000FF"/>
              </a:solidFill>
              <a:effectLst/>
              <a:uLnTx/>
              <a:uFillTx/>
              <a:latin typeface=".VnTime" pitchFamily="34" charset="0"/>
              <a:ea typeface="+mj-ea"/>
              <a:cs typeface="+mj-cs"/>
            </a:endParaRPr>
          </a:p>
        </p:txBody>
      </p:sp>
      <p:sp>
        <p:nvSpPr>
          <p:cNvPr id="24" name="Text Box 16"/>
          <p:cNvSpPr txBox="1">
            <a:spLocks noChangeArrowheads="1"/>
          </p:cNvSpPr>
          <p:nvPr/>
        </p:nvSpPr>
        <p:spPr bwMode="auto">
          <a:xfrm>
            <a:off x="152400" y="1143000"/>
            <a:ext cx="8763000" cy="1154162"/>
          </a:xfrm>
          <a:prstGeom prst="rect">
            <a:avLst/>
          </a:prstGeom>
          <a:noFill/>
          <a:ln w="9525">
            <a:noFill/>
            <a:miter lim="800000"/>
            <a:headEnd/>
            <a:tailEnd/>
          </a:ln>
          <a:effectLst/>
        </p:spPr>
        <p:txBody>
          <a:bodyPr wrap="square">
            <a:spAutoFit/>
          </a:bodyPr>
          <a:lstStyle/>
          <a:p>
            <a:pPr algn="just">
              <a:spcBef>
                <a:spcPct val="50000"/>
              </a:spcBef>
            </a:pPr>
            <a:r>
              <a:rPr lang="en-US" dirty="0"/>
              <a:t>   </a:t>
            </a:r>
            <a:r>
              <a:rPr lang="en-US" sz="2300" dirty="0">
                <a:latin typeface="Times New Roman" pitchFamily="18" charset="0"/>
                <a:cs typeface="Times New Roman" pitchFamily="18" charset="0"/>
              </a:rPr>
              <a:t>Qua bản </a:t>
            </a:r>
            <a:r>
              <a:rPr lang="en-US" sz="2300" b="1" i="1" dirty="0">
                <a:latin typeface="Times New Roman" pitchFamily="18" charset="0"/>
                <a:cs typeface="Times New Roman" pitchFamily="18" charset="0"/>
              </a:rPr>
              <a:t>Tuyên bố</a:t>
            </a:r>
            <a:r>
              <a:rPr lang="en-US" sz="2300" b="1" dirty="0">
                <a:latin typeface="Times New Roman" pitchFamily="18" charset="0"/>
                <a:cs typeface="Times New Roman" pitchFamily="18" charset="0"/>
              </a:rPr>
              <a:t>,</a:t>
            </a:r>
            <a:r>
              <a:rPr lang="en-US" sz="2300" dirty="0">
                <a:latin typeface="Times New Roman" pitchFamily="18" charset="0"/>
                <a:cs typeface="Times New Roman" pitchFamily="18" charset="0"/>
              </a:rPr>
              <a:t> em nhận thức như thế nào về tầm quan trọng của vấn đề bảo vệ, chăm sóc trẻ em, về sự quan tâm của cộng đồng quốc tế đối với vấn đề này?</a:t>
            </a:r>
          </a:p>
        </p:txBody>
      </p:sp>
      <p:sp>
        <p:nvSpPr>
          <p:cNvPr id="26" name="Text Box 17"/>
          <p:cNvSpPr txBox="1">
            <a:spLocks noChangeArrowheads="1"/>
          </p:cNvSpPr>
          <p:nvPr/>
        </p:nvSpPr>
        <p:spPr bwMode="auto">
          <a:xfrm>
            <a:off x="152400" y="2274838"/>
            <a:ext cx="8763000" cy="1508105"/>
          </a:xfrm>
          <a:prstGeom prst="rect">
            <a:avLst/>
          </a:prstGeom>
          <a:noFill/>
          <a:ln w="9525">
            <a:noFill/>
            <a:miter lim="800000"/>
            <a:headEnd/>
            <a:tailEnd/>
          </a:ln>
          <a:effectLst/>
        </p:spPr>
        <p:txBody>
          <a:bodyPr wrap="square">
            <a:spAutoFit/>
          </a:bodyPr>
          <a:lstStyle/>
          <a:p>
            <a:pPr algn="just">
              <a:spcBef>
                <a:spcPct val="50000"/>
              </a:spcBef>
            </a:pPr>
            <a:r>
              <a:rPr lang="en-US" sz="2300" dirty="0">
                <a:latin typeface="Times New Roman" pitchFamily="18" charset="0"/>
                <a:cs typeface="Times New Roman" pitchFamily="18" charset="0"/>
                <a:sym typeface="Wingdings" pitchFamily="2" charset="2"/>
              </a:rPr>
              <a:t> Bảo vệ quyền lợi, chăm lo đến sự phát triển của trẻ em là một trong những nhiệm vụ có ý nghĩa quan trọng hàng đầu của từng quốc gia và của cộng đồng quốc tế. Đây là vấn đề liên quan trực tiếp đến tương lai của một đất nước, toàn nhân loại.</a:t>
            </a:r>
          </a:p>
        </p:txBody>
      </p:sp>
      <p:sp>
        <p:nvSpPr>
          <p:cNvPr id="27" name="Text Box 18"/>
          <p:cNvSpPr txBox="1">
            <a:spLocks noChangeArrowheads="1"/>
          </p:cNvSpPr>
          <p:nvPr/>
        </p:nvSpPr>
        <p:spPr bwMode="auto">
          <a:xfrm>
            <a:off x="152400" y="3798838"/>
            <a:ext cx="8763000" cy="1154162"/>
          </a:xfrm>
          <a:prstGeom prst="rect">
            <a:avLst/>
          </a:prstGeom>
          <a:noFill/>
          <a:ln w="9525">
            <a:noFill/>
            <a:miter lim="800000"/>
            <a:headEnd/>
            <a:tailEnd/>
          </a:ln>
          <a:effectLst/>
        </p:spPr>
        <p:txBody>
          <a:bodyPr wrap="square">
            <a:spAutoFit/>
          </a:bodyPr>
          <a:lstStyle/>
          <a:p>
            <a:pPr algn="just">
              <a:spcBef>
                <a:spcPct val="50000"/>
              </a:spcBef>
            </a:pPr>
            <a:r>
              <a:rPr lang="en-US" sz="2300" dirty="0">
                <a:latin typeface="Times New Roman" pitchFamily="18" charset="0"/>
                <a:cs typeface="Times New Roman" pitchFamily="18" charset="0"/>
                <a:sym typeface="Wingdings" pitchFamily="2" charset="2"/>
              </a:rPr>
              <a:t> Qua những chủ trương, chính sách, qua những hành động cụ thể đối với việc bảo vệ, chăm sóc trẻ em mà ta nhận ra trình độ văn minh của một xã hội.</a:t>
            </a:r>
          </a:p>
        </p:txBody>
      </p:sp>
      <p:sp>
        <p:nvSpPr>
          <p:cNvPr id="28" name="Text Box 19"/>
          <p:cNvSpPr txBox="1">
            <a:spLocks noChangeArrowheads="1"/>
          </p:cNvSpPr>
          <p:nvPr/>
        </p:nvSpPr>
        <p:spPr bwMode="auto">
          <a:xfrm>
            <a:off x="152400" y="5018038"/>
            <a:ext cx="8763000" cy="1154162"/>
          </a:xfrm>
          <a:prstGeom prst="rect">
            <a:avLst/>
          </a:prstGeom>
          <a:noFill/>
          <a:ln w="9525">
            <a:noFill/>
            <a:miter lim="800000"/>
            <a:headEnd/>
            <a:tailEnd/>
          </a:ln>
          <a:effectLst/>
        </p:spPr>
        <p:txBody>
          <a:bodyPr wrap="square">
            <a:spAutoFit/>
          </a:bodyPr>
          <a:lstStyle/>
          <a:p>
            <a:pPr algn="just">
              <a:spcBef>
                <a:spcPct val="50000"/>
              </a:spcBef>
            </a:pPr>
            <a:r>
              <a:rPr lang="en-US" sz="2300" dirty="0">
                <a:latin typeface="Times New Roman" pitchFamily="18" charset="0"/>
                <a:cs typeface="Times New Roman" pitchFamily="18" charset="0"/>
                <a:sym typeface="Wingdings" pitchFamily="2" charset="2"/>
              </a:rPr>
              <a:t> Vấn đề bảo vệ, chăm sóc trẻ em đang được cộng đồng quốc tế dành cho sự quan tâm thích đáng với các chủ trương, nhiệm vụ đề ra có tính cụ thể, toàn diện.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heel(8)">
                                      <p:cBhvr>
                                        <p:cTn id="7" dur="1000"/>
                                        <p:tgtEl>
                                          <p:spTgt spid="24"/>
                                        </p:tgtEl>
                                      </p:cBhvr>
                                    </p:animEffect>
                                  </p:childTnLst>
                                </p:cTn>
                              </p:par>
                            </p:childTnLst>
                          </p:cTn>
                        </p:par>
                        <p:par>
                          <p:cTn id="8" fill="hold">
                            <p:stCondLst>
                              <p:cond delay="1000"/>
                            </p:stCondLst>
                            <p:childTnLst>
                              <p:par>
                                <p:cTn id="9" presetID="1" presetClass="emph" presetSubtype="2" fill="hold" nodeType="afterEffect">
                                  <p:stCondLst>
                                    <p:cond delay="0"/>
                                  </p:stCondLst>
                                  <p:childTnLst>
                                    <p:animClr clrSpc="rgb" dir="cw">
                                      <p:cBhvr>
                                        <p:cTn id="10" dur="2000" fill="hold"/>
                                        <p:tgtEl>
                                          <p:spTgt spid="24"/>
                                        </p:tgtEl>
                                        <p:attrNameLst>
                                          <p:attrName>fillcolor</p:attrName>
                                        </p:attrNameLst>
                                      </p:cBhvr>
                                      <p:to>
                                        <a:srgbClr val="FFFFCC"/>
                                      </p:to>
                                    </p:animClr>
                                    <p:set>
                                      <p:cBhvr>
                                        <p:cTn id="11" dur="2000" fill="hold"/>
                                        <p:tgtEl>
                                          <p:spTgt spid="24"/>
                                        </p:tgtEl>
                                        <p:attrNameLst>
                                          <p:attrName>fill.type</p:attrName>
                                        </p:attrNameLst>
                                      </p:cBhvr>
                                      <p:to>
                                        <p:strVal val="solid"/>
                                      </p:to>
                                    </p:set>
                                    <p:set>
                                      <p:cBhvr>
                                        <p:cTn id="12" dur="2000" fill="hold"/>
                                        <p:tgtEl>
                                          <p:spTgt spid="24"/>
                                        </p:tgtEl>
                                        <p:attrNameLst>
                                          <p:attrName>fill.on</p:attrName>
                                        </p:attrNameLst>
                                      </p:cBhvr>
                                      <p:to>
                                        <p:strVal val="true"/>
                                      </p:to>
                                    </p:set>
                                  </p:childTnLst>
                                </p:cTn>
                              </p:par>
                            </p:childTnLst>
                          </p:cTn>
                        </p:par>
                      </p:childTnLst>
                    </p:cTn>
                  </p:par>
                  <p:par>
                    <p:cTn id="13" fill="hold">
                      <p:stCondLst>
                        <p:cond delay="indefinite"/>
                      </p:stCondLst>
                      <p:childTnLst>
                        <p:par>
                          <p:cTn id="14" fill="hold">
                            <p:stCondLst>
                              <p:cond delay="0"/>
                            </p:stCondLst>
                            <p:childTnLst>
                              <p:par>
                                <p:cTn id="15" presetID="56" presetClass="entr" presetSubtype="0" fill="hold" grpId="0" nodeType="clickEffect">
                                  <p:stCondLst>
                                    <p:cond delay="0"/>
                                  </p:stCondLst>
                                  <p:iterate type="lt">
                                    <p:tmPct val="10000"/>
                                  </p:iterate>
                                  <p:childTnLst>
                                    <p:set>
                                      <p:cBhvr>
                                        <p:cTn id="16" dur="1" fill="hold">
                                          <p:stCondLst>
                                            <p:cond delay="0"/>
                                          </p:stCondLst>
                                        </p:cTn>
                                        <p:tgtEl>
                                          <p:spTgt spid="26"/>
                                        </p:tgtEl>
                                        <p:attrNameLst>
                                          <p:attrName>style.visibility</p:attrName>
                                        </p:attrNameLst>
                                      </p:cBhvr>
                                      <p:to>
                                        <p:strVal val="visible"/>
                                      </p:to>
                                    </p:set>
                                    <p:anim by="(-#ppt_w*2)" calcmode="lin" valueType="num">
                                      <p:cBhvr rctx="PPT">
                                        <p:cTn id="17" dur="250" autoRev="1" fill="hold">
                                          <p:stCondLst>
                                            <p:cond delay="0"/>
                                          </p:stCondLst>
                                        </p:cTn>
                                        <p:tgtEl>
                                          <p:spTgt spid="26"/>
                                        </p:tgtEl>
                                        <p:attrNameLst>
                                          <p:attrName>ppt_w</p:attrName>
                                        </p:attrNameLst>
                                      </p:cBhvr>
                                    </p:anim>
                                    <p:anim by="(#ppt_w*0.50)" calcmode="lin" valueType="num">
                                      <p:cBhvr>
                                        <p:cTn id="18" dur="250" decel="50000" autoRev="1" fill="hold">
                                          <p:stCondLst>
                                            <p:cond delay="0"/>
                                          </p:stCondLst>
                                        </p:cTn>
                                        <p:tgtEl>
                                          <p:spTgt spid="26"/>
                                        </p:tgtEl>
                                        <p:attrNameLst>
                                          <p:attrName>ppt_x</p:attrName>
                                        </p:attrNameLst>
                                      </p:cBhvr>
                                    </p:anim>
                                    <p:anim from="(-#ppt_h/2)" to="(#ppt_y)" calcmode="lin" valueType="num">
                                      <p:cBhvr>
                                        <p:cTn id="19" dur="500" fill="hold">
                                          <p:stCondLst>
                                            <p:cond delay="0"/>
                                          </p:stCondLst>
                                        </p:cTn>
                                        <p:tgtEl>
                                          <p:spTgt spid="26"/>
                                        </p:tgtEl>
                                        <p:attrNameLst>
                                          <p:attrName>ppt_y</p:attrName>
                                        </p:attrNameLst>
                                      </p:cBhvr>
                                    </p:anim>
                                    <p:animRot by="21600000">
                                      <p:cBhvr>
                                        <p:cTn id="20" dur="500" fill="hold">
                                          <p:stCondLst>
                                            <p:cond delay="0"/>
                                          </p:stCondLst>
                                        </p:cTn>
                                        <p:tgtEl>
                                          <p:spTgt spid="26"/>
                                        </p:tgtEl>
                                        <p:attrNameLst>
                                          <p:attrName>r</p:attrName>
                                        </p:attrNameLst>
                                      </p:cBhvr>
                                    </p:animRot>
                                  </p:childTnLst>
                                </p:cTn>
                              </p:par>
                            </p:childTnLst>
                          </p:cTn>
                        </p:par>
                        <p:par>
                          <p:cTn id="21" fill="hold">
                            <p:stCondLst>
                              <p:cond delay="9800"/>
                            </p:stCondLst>
                            <p:childTnLst>
                              <p:par>
                                <p:cTn id="22" presetID="56" presetClass="entr" presetSubtype="0" fill="hold" grpId="0" nodeType="afterEffect">
                                  <p:stCondLst>
                                    <p:cond delay="0"/>
                                  </p:stCondLst>
                                  <p:iterate type="lt">
                                    <p:tmPct val="10000"/>
                                  </p:iterate>
                                  <p:childTnLst>
                                    <p:set>
                                      <p:cBhvr>
                                        <p:cTn id="23" dur="1" fill="hold">
                                          <p:stCondLst>
                                            <p:cond delay="0"/>
                                          </p:stCondLst>
                                        </p:cTn>
                                        <p:tgtEl>
                                          <p:spTgt spid="27"/>
                                        </p:tgtEl>
                                        <p:attrNameLst>
                                          <p:attrName>style.visibility</p:attrName>
                                        </p:attrNameLst>
                                      </p:cBhvr>
                                      <p:to>
                                        <p:strVal val="visible"/>
                                      </p:to>
                                    </p:set>
                                    <p:anim by="(-#ppt_w*2)" calcmode="lin" valueType="num">
                                      <p:cBhvr rctx="PPT">
                                        <p:cTn id="24" dur="250" autoRev="1" fill="hold">
                                          <p:stCondLst>
                                            <p:cond delay="0"/>
                                          </p:stCondLst>
                                        </p:cTn>
                                        <p:tgtEl>
                                          <p:spTgt spid="27"/>
                                        </p:tgtEl>
                                        <p:attrNameLst>
                                          <p:attrName>ppt_w</p:attrName>
                                        </p:attrNameLst>
                                      </p:cBhvr>
                                    </p:anim>
                                    <p:anim by="(#ppt_w*0.50)" calcmode="lin" valueType="num">
                                      <p:cBhvr>
                                        <p:cTn id="25" dur="250" decel="50000" autoRev="1" fill="hold">
                                          <p:stCondLst>
                                            <p:cond delay="0"/>
                                          </p:stCondLst>
                                        </p:cTn>
                                        <p:tgtEl>
                                          <p:spTgt spid="27"/>
                                        </p:tgtEl>
                                        <p:attrNameLst>
                                          <p:attrName>ppt_x</p:attrName>
                                        </p:attrNameLst>
                                      </p:cBhvr>
                                    </p:anim>
                                    <p:anim from="(-#ppt_h/2)" to="(#ppt_y)" calcmode="lin" valueType="num">
                                      <p:cBhvr>
                                        <p:cTn id="26" dur="500" fill="hold">
                                          <p:stCondLst>
                                            <p:cond delay="0"/>
                                          </p:stCondLst>
                                        </p:cTn>
                                        <p:tgtEl>
                                          <p:spTgt spid="27"/>
                                        </p:tgtEl>
                                        <p:attrNameLst>
                                          <p:attrName>ppt_y</p:attrName>
                                        </p:attrNameLst>
                                      </p:cBhvr>
                                    </p:anim>
                                    <p:animRot by="21600000">
                                      <p:cBhvr>
                                        <p:cTn id="27" dur="500" fill="hold">
                                          <p:stCondLst>
                                            <p:cond delay="0"/>
                                          </p:stCondLst>
                                        </p:cTn>
                                        <p:tgtEl>
                                          <p:spTgt spid="27"/>
                                        </p:tgtEl>
                                        <p:attrNameLst>
                                          <p:attrName>r</p:attrName>
                                        </p:attrNameLst>
                                      </p:cBhvr>
                                    </p:animRot>
                                  </p:childTnLst>
                                </p:cTn>
                              </p:par>
                            </p:childTnLst>
                          </p:cTn>
                        </p:par>
                        <p:par>
                          <p:cTn id="28" fill="hold">
                            <p:stCondLst>
                              <p:cond delay="15950"/>
                            </p:stCondLst>
                            <p:childTnLst>
                              <p:par>
                                <p:cTn id="29" presetID="56" presetClass="entr" presetSubtype="0" fill="hold" grpId="0" nodeType="afterEffect">
                                  <p:stCondLst>
                                    <p:cond delay="0"/>
                                  </p:stCondLst>
                                  <p:iterate type="lt">
                                    <p:tmPct val="10000"/>
                                  </p:iterate>
                                  <p:childTnLst>
                                    <p:set>
                                      <p:cBhvr>
                                        <p:cTn id="30" dur="1" fill="hold">
                                          <p:stCondLst>
                                            <p:cond delay="0"/>
                                          </p:stCondLst>
                                        </p:cTn>
                                        <p:tgtEl>
                                          <p:spTgt spid="28"/>
                                        </p:tgtEl>
                                        <p:attrNameLst>
                                          <p:attrName>style.visibility</p:attrName>
                                        </p:attrNameLst>
                                      </p:cBhvr>
                                      <p:to>
                                        <p:strVal val="visible"/>
                                      </p:to>
                                    </p:set>
                                    <p:anim by="(-#ppt_w*2)" calcmode="lin" valueType="num">
                                      <p:cBhvr rctx="PPT">
                                        <p:cTn id="31" dur="250" autoRev="1" fill="hold">
                                          <p:stCondLst>
                                            <p:cond delay="0"/>
                                          </p:stCondLst>
                                        </p:cTn>
                                        <p:tgtEl>
                                          <p:spTgt spid="28"/>
                                        </p:tgtEl>
                                        <p:attrNameLst>
                                          <p:attrName>ppt_w</p:attrName>
                                        </p:attrNameLst>
                                      </p:cBhvr>
                                    </p:anim>
                                    <p:anim by="(#ppt_w*0.50)" calcmode="lin" valueType="num">
                                      <p:cBhvr>
                                        <p:cTn id="32" dur="250" decel="50000" autoRev="1" fill="hold">
                                          <p:stCondLst>
                                            <p:cond delay="0"/>
                                          </p:stCondLst>
                                        </p:cTn>
                                        <p:tgtEl>
                                          <p:spTgt spid="28"/>
                                        </p:tgtEl>
                                        <p:attrNameLst>
                                          <p:attrName>ppt_x</p:attrName>
                                        </p:attrNameLst>
                                      </p:cBhvr>
                                    </p:anim>
                                    <p:anim from="(-#ppt_h/2)" to="(#ppt_y)" calcmode="lin" valueType="num">
                                      <p:cBhvr>
                                        <p:cTn id="33" dur="500" fill="hold">
                                          <p:stCondLst>
                                            <p:cond delay="0"/>
                                          </p:stCondLst>
                                        </p:cTn>
                                        <p:tgtEl>
                                          <p:spTgt spid="28"/>
                                        </p:tgtEl>
                                        <p:attrNameLst>
                                          <p:attrName>ppt_y</p:attrName>
                                        </p:attrNameLst>
                                      </p:cBhvr>
                                    </p:anim>
                                    <p:animRot by="21600000">
                                      <p:cBhvr>
                                        <p:cTn id="34" dur="500" fill="hold">
                                          <p:stCondLst>
                                            <p:cond delay="0"/>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P spid="27" grpId="0"/>
      <p:bldP spid="2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125" y="92075"/>
            <a:ext cx="8915400" cy="668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WordArt 3"/>
          <p:cNvSpPr>
            <a:spLocks noChangeArrowheads="1" noChangeShapeType="1" noTextEdit="1"/>
          </p:cNvSpPr>
          <p:nvPr/>
        </p:nvSpPr>
        <p:spPr bwMode="auto">
          <a:xfrm>
            <a:off x="533400" y="3581400"/>
            <a:ext cx="7467600" cy="2563813"/>
          </a:xfrm>
          <a:prstGeom prst="rect">
            <a:avLst/>
          </a:prstGeom>
        </p:spPr>
        <p:txBody>
          <a:bodyPr wrap="none" fromWordArt="1">
            <a:prstTxWarp prst="textCurveUp">
              <a:avLst>
                <a:gd name="adj" fmla="val 45977"/>
              </a:avLst>
            </a:prstTxWarp>
          </a:bodyPr>
          <a:lstStyle/>
          <a:p>
            <a:pPr algn="ctr"/>
            <a:r>
              <a:rPr lang="vi-VN" sz="3200" b="1" kern="10" spc="-320" dirty="0">
                <a:ln w="12700">
                  <a:solidFill>
                    <a:srgbClr val="FF0000"/>
                  </a:solidFill>
                  <a:round/>
                  <a:headEnd/>
                  <a:tailEnd/>
                </a:ln>
                <a:solidFill>
                  <a:srgbClr val="FFFF00"/>
                </a:solidFill>
                <a:effectLst>
                  <a:outerShdw dist="125724" dir="18900000" algn="ctr" rotWithShape="0">
                    <a:srgbClr val="000099"/>
                  </a:outerShdw>
                </a:effectLst>
                <a:latin typeface="Arial"/>
                <a:cs typeface="Arial"/>
              </a:rPr>
              <a:t>TUYÊN BỐ THẾ GIỚI VỀ SỰ SỐNG CÒN,</a:t>
            </a:r>
          </a:p>
          <a:p>
            <a:pPr algn="ctr"/>
            <a:r>
              <a:rPr lang="vi-VN" sz="3200" b="1" kern="10" spc="-320" dirty="0">
                <a:ln w="12700">
                  <a:solidFill>
                    <a:srgbClr val="FF0000"/>
                  </a:solidFill>
                  <a:round/>
                  <a:headEnd/>
                  <a:tailEnd/>
                </a:ln>
                <a:solidFill>
                  <a:srgbClr val="FFFF00"/>
                </a:solidFill>
                <a:effectLst>
                  <a:outerShdw dist="125724" dir="18900000" algn="ctr" rotWithShape="0">
                    <a:srgbClr val="000099"/>
                  </a:outerShdw>
                </a:effectLst>
                <a:latin typeface="Arial"/>
                <a:cs typeface="Arial"/>
              </a:rPr>
              <a:t>QUYỀN ĐƯỢC BẢO VỆ VÀ PHÁT TRIỂN CỦA TRẺ EM</a:t>
            </a:r>
            <a:endParaRPr lang="en-US" sz="3200" b="1" kern="10" spc="-320" dirty="0">
              <a:ln w="12700">
                <a:solidFill>
                  <a:srgbClr val="FF0000"/>
                </a:solidFill>
                <a:round/>
                <a:headEnd/>
                <a:tailEnd/>
              </a:ln>
              <a:solidFill>
                <a:srgbClr val="FFFF00"/>
              </a:solidFill>
              <a:effectLst>
                <a:outerShdw dist="125724" dir="18900000" algn="ctr" rotWithShape="0">
                  <a:srgbClr val="000099"/>
                </a:outerShdw>
              </a:effectLst>
              <a:latin typeface="Arial"/>
              <a:cs typeface="Arial"/>
            </a:endParaRPr>
          </a:p>
        </p:txBody>
      </p:sp>
      <p:sp>
        <p:nvSpPr>
          <p:cNvPr id="2052" name="Text Box 5"/>
          <p:cNvSpPr txBox="1">
            <a:spLocks noChangeArrowheads="1"/>
          </p:cNvSpPr>
          <p:nvPr/>
        </p:nvSpPr>
        <p:spPr bwMode="auto">
          <a:xfrm>
            <a:off x="304800" y="228600"/>
            <a:ext cx="34290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4400" b="1" dirty="0" err="1">
                <a:solidFill>
                  <a:srgbClr val="FF9900"/>
                </a:solidFill>
                <a:latin typeface="Times New Roman" pitchFamily="18" charset="0"/>
                <a:cs typeface="Times New Roman" pitchFamily="18" charset="0"/>
              </a:rPr>
              <a:t>Văn</a:t>
            </a:r>
            <a:r>
              <a:rPr lang="en-US" sz="4400" b="1" dirty="0">
                <a:solidFill>
                  <a:srgbClr val="FF9900"/>
                </a:solidFill>
                <a:latin typeface="Times New Roman" pitchFamily="18" charset="0"/>
                <a:cs typeface="Times New Roman" pitchFamily="18" charset="0"/>
              </a:rPr>
              <a:t> </a:t>
            </a:r>
            <a:r>
              <a:rPr lang="en-US" sz="4400" b="1" dirty="0" err="1">
                <a:solidFill>
                  <a:srgbClr val="FF9900"/>
                </a:solidFill>
                <a:latin typeface="Times New Roman" pitchFamily="18" charset="0"/>
                <a:cs typeface="Times New Roman" pitchFamily="18" charset="0"/>
              </a:rPr>
              <a:t>bản</a:t>
            </a:r>
            <a:r>
              <a:rPr lang="en-US" sz="4400" b="1" dirty="0">
                <a:solidFill>
                  <a:srgbClr val="FF9900"/>
                </a:solidFill>
                <a:latin typeface="Times New Roman" pitchFamily="18" charset="0"/>
                <a:cs typeface="Times New Roman" pitchFamily="18" charset="0"/>
              </a:rPr>
              <a:t>:</a:t>
            </a:r>
          </a:p>
        </p:txBody>
      </p:sp>
      <p:pic>
        <p:nvPicPr>
          <p:cNvPr id="2053" name="Picture 6" descr="EARTH"/>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609600"/>
            <a:ext cx="45720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91470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Line 4"/>
          <p:cNvSpPr>
            <a:spLocks noChangeShapeType="1"/>
          </p:cNvSpPr>
          <p:nvPr/>
        </p:nvSpPr>
        <p:spPr bwMode="auto">
          <a:xfrm>
            <a:off x="0" y="990600"/>
            <a:ext cx="9144000" cy="0"/>
          </a:xfrm>
          <a:prstGeom prst="line">
            <a:avLst/>
          </a:prstGeom>
          <a:noFill/>
          <a:ln w="28575">
            <a:solidFill>
              <a:schemeClr val="accent2"/>
            </a:solidFill>
            <a:round/>
            <a:headEnd/>
            <a:tailEnd/>
          </a:ln>
          <a:effectLst/>
        </p:spPr>
        <p:txBody>
          <a:bodyPr/>
          <a:lstStyle/>
          <a:p>
            <a:endParaRPr lang="en-US"/>
          </a:p>
        </p:txBody>
      </p:sp>
      <p:sp>
        <p:nvSpPr>
          <p:cNvPr id="32773" name="Line 5"/>
          <p:cNvSpPr>
            <a:spLocks noChangeShapeType="1"/>
          </p:cNvSpPr>
          <p:nvPr/>
        </p:nvSpPr>
        <p:spPr bwMode="auto">
          <a:xfrm>
            <a:off x="4267200" y="990600"/>
            <a:ext cx="0" cy="5867400"/>
          </a:xfrm>
          <a:prstGeom prst="line">
            <a:avLst/>
          </a:prstGeom>
          <a:noFill/>
          <a:ln w="76200" cmpd="tri">
            <a:solidFill>
              <a:schemeClr val="accent2"/>
            </a:solidFill>
            <a:round/>
            <a:headEnd/>
            <a:tailEnd/>
          </a:ln>
          <a:effectLst/>
        </p:spPr>
        <p:txBody>
          <a:bodyPr/>
          <a:lstStyle/>
          <a:p>
            <a:endParaRPr lang="en-US"/>
          </a:p>
        </p:txBody>
      </p:sp>
      <p:sp>
        <p:nvSpPr>
          <p:cNvPr id="32783" name="Text Box 15"/>
          <p:cNvSpPr txBox="1">
            <a:spLocks noChangeArrowheads="1"/>
          </p:cNvSpPr>
          <p:nvPr/>
        </p:nvSpPr>
        <p:spPr bwMode="auto">
          <a:xfrm>
            <a:off x="4648200" y="2743200"/>
            <a:ext cx="3810000" cy="366713"/>
          </a:xfrm>
          <a:prstGeom prst="rect">
            <a:avLst/>
          </a:prstGeom>
          <a:noFill/>
          <a:ln w="9525">
            <a:noFill/>
            <a:miter lim="800000"/>
            <a:headEnd/>
            <a:tailEnd/>
          </a:ln>
          <a:effectLst/>
        </p:spPr>
        <p:txBody>
          <a:bodyPr>
            <a:spAutoFit/>
          </a:bodyPr>
          <a:lstStyle/>
          <a:p>
            <a:pPr algn="just">
              <a:spcBef>
                <a:spcPct val="50000"/>
              </a:spcBef>
            </a:pPr>
            <a:endParaRPr lang="en-US"/>
          </a:p>
        </p:txBody>
      </p:sp>
      <p:sp>
        <p:nvSpPr>
          <p:cNvPr id="16" name="TextBox 15"/>
          <p:cNvSpPr txBox="1"/>
          <p:nvPr/>
        </p:nvSpPr>
        <p:spPr>
          <a:xfrm>
            <a:off x="0" y="990600"/>
            <a:ext cx="3886200" cy="461665"/>
          </a:xfrm>
          <a:prstGeom prst="rect">
            <a:avLst/>
          </a:prstGeom>
          <a:noFill/>
        </p:spPr>
        <p:txBody>
          <a:bodyPr wrap="square" rtlCol="0">
            <a:spAutoFit/>
          </a:bodyPr>
          <a:lstStyle/>
          <a:p>
            <a:r>
              <a:rPr lang="en-US" sz="2400" b="1" dirty="0">
                <a:solidFill>
                  <a:srgbClr val="FF0000"/>
                </a:solidFill>
                <a:latin typeface="Times New Roman" pitchFamily="18" charset="0"/>
                <a:cs typeface="Times New Roman" pitchFamily="18" charset="0"/>
              </a:rPr>
              <a:t>I. Tìm hiểu chung</a:t>
            </a:r>
          </a:p>
        </p:txBody>
      </p:sp>
      <p:sp>
        <p:nvSpPr>
          <p:cNvPr id="17" name="TextBox 16"/>
          <p:cNvSpPr txBox="1"/>
          <p:nvPr/>
        </p:nvSpPr>
        <p:spPr>
          <a:xfrm>
            <a:off x="0" y="1367135"/>
            <a:ext cx="3886200" cy="461665"/>
          </a:xfrm>
          <a:prstGeom prst="rect">
            <a:avLst/>
          </a:prstGeom>
          <a:noFill/>
        </p:spPr>
        <p:txBody>
          <a:bodyPr wrap="square" rtlCol="0">
            <a:spAutoFit/>
          </a:bodyPr>
          <a:lstStyle/>
          <a:p>
            <a:r>
              <a:rPr lang="en-US" sz="2400" b="1" dirty="0">
                <a:solidFill>
                  <a:srgbClr val="FF0000"/>
                </a:solidFill>
                <a:latin typeface="Times New Roman" pitchFamily="18" charset="0"/>
                <a:cs typeface="Times New Roman" pitchFamily="18" charset="0"/>
              </a:rPr>
              <a:t>II. Phân tích</a:t>
            </a:r>
          </a:p>
        </p:txBody>
      </p:sp>
      <p:sp>
        <p:nvSpPr>
          <p:cNvPr id="18" name="Text Box 22"/>
          <p:cNvSpPr txBox="1">
            <a:spLocks noChangeArrowheads="1"/>
          </p:cNvSpPr>
          <p:nvPr/>
        </p:nvSpPr>
        <p:spPr bwMode="auto">
          <a:xfrm>
            <a:off x="152400" y="1748135"/>
            <a:ext cx="3733800" cy="461665"/>
          </a:xfrm>
          <a:prstGeom prst="rect">
            <a:avLst/>
          </a:prstGeom>
          <a:noFill/>
          <a:ln w="9525">
            <a:noFill/>
            <a:miter lim="800000"/>
            <a:headEnd/>
            <a:tailEnd/>
          </a:ln>
          <a:effectLst/>
        </p:spPr>
        <p:txBody>
          <a:bodyPr wrap="square">
            <a:spAutoFit/>
          </a:bodyPr>
          <a:lstStyle/>
          <a:p>
            <a:pPr algn="just">
              <a:spcBef>
                <a:spcPct val="50000"/>
              </a:spcBef>
            </a:pPr>
            <a:r>
              <a:rPr lang="en-US" sz="2400" b="1" dirty="0">
                <a:latin typeface="Times New Roman" pitchFamily="18" charset="0"/>
                <a:cs typeface="Times New Roman" pitchFamily="18" charset="0"/>
              </a:rPr>
              <a:t>1) </a:t>
            </a:r>
            <a:r>
              <a:rPr lang="en-US" sz="2400" b="1" dirty="0" err="1">
                <a:latin typeface="Times New Roman" pitchFamily="18" charset="0"/>
                <a:cs typeface="Times New Roman" pitchFamily="18" charset="0"/>
              </a:rPr>
              <a:t>Phần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mở</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đầu</a:t>
            </a:r>
            <a:r>
              <a:rPr lang="en-US" sz="2400" b="1" dirty="0">
                <a:latin typeface="Times New Roman" pitchFamily="18" charset="0"/>
                <a:cs typeface="Times New Roman" pitchFamily="18" charset="0"/>
              </a:rPr>
              <a:t> :</a:t>
            </a:r>
          </a:p>
        </p:txBody>
      </p:sp>
      <p:sp>
        <p:nvSpPr>
          <p:cNvPr id="19" name="Text Box 13"/>
          <p:cNvSpPr txBox="1">
            <a:spLocks noChangeArrowheads="1"/>
          </p:cNvSpPr>
          <p:nvPr/>
        </p:nvSpPr>
        <p:spPr bwMode="auto">
          <a:xfrm>
            <a:off x="152400" y="2133600"/>
            <a:ext cx="3035300" cy="461665"/>
          </a:xfrm>
          <a:prstGeom prst="rect">
            <a:avLst/>
          </a:prstGeom>
          <a:noFill/>
          <a:ln w="9525">
            <a:noFill/>
            <a:miter lim="800000"/>
            <a:headEnd/>
            <a:tailEnd/>
          </a:ln>
          <a:effectLst/>
        </p:spPr>
        <p:txBody>
          <a:bodyPr wrap="square">
            <a:spAutoFit/>
          </a:bodyPr>
          <a:lstStyle/>
          <a:p>
            <a:pPr algn="just">
              <a:spcBef>
                <a:spcPct val="50000"/>
              </a:spcBef>
            </a:pPr>
            <a:r>
              <a:rPr lang="en-US" sz="2400" b="1" dirty="0">
                <a:latin typeface="Times New Roman" pitchFamily="18" charset="0"/>
                <a:cs typeface="Times New Roman" pitchFamily="18" charset="0"/>
              </a:rPr>
              <a:t>2) Sự thách thức</a:t>
            </a:r>
          </a:p>
        </p:txBody>
      </p:sp>
      <p:sp>
        <p:nvSpPr>
          <p:cNvPr id="20" name="Text Box 13"/>
          <p:cNvSpPr txBox="1">
            <a:spLocks noChangeArrowheads="1"/>
          </p:cNvSpPr>
          <p:nvPr/>
        </p:nvSpPr>
        <p:spPr bwMode="auto">
          <a:xfrm>
            <a:off x="152400" y="2510135"/>
            <a:ext cx="2044700" cy="461665"/>
          </a:xfrm>
          <a:prstGeom prst="rect">
            <a:avLst/>
          </a:prstGeom>
          <a:noFill/>
          <a:ln w="9525">
            <a:noFill/>
            <a:miter lim="800000"/>
            <a:headEnd/>
            <a:tailEnd/>
          </a:ln>
          <a:effectLst/>
        </p:spPr>
        <p:txBody>
          <a:bodyPr>
            <a:spAutoFit/>
          </a:bodyPr>
          <a:lstStyle/>
          <a:p>
            <a:pPr algn="just">
              <a:spcBef>
                <a:spcPct val="50000"/>
              </a:spcBef>
            </a:pPr>
            <a:r>
              <a:rPr lang="en-US" sz="2400" b="1" dirty="0">
                <a:latin typeface="Times New Roman" pitchFamily="18" charset="0"/>
                <a:cs typeface="Times New Roman" pitchFamily="18" charset="0"/>
              </a:rPr>
              <a:t>3) Cơ hội</a:t>
            </a:r>
          </a:p>
        </p:txBody>
      </p:sp>
      <p:sp>
        <p:nvSpPr>
          <p:cNvPr id="21" name="Rectangle 2"/>
          <p:cNvSpPr txBox="1">
            <a:spLocks noChangeArrowheads="1"/>
          </p:cNvSpPr>
          <p:nvPr/>
        </p:nvSpPr>
        <p:spPr>
          <a:xfrm>
            <a:off x="0" y="0"/>
            <a:ext cx="9144000" cy="914400"/>
          </a:xfrm>
          <a:prstGeom prst="rect">
            <a:avLst/>
          </a:prstGeom>
        </p:spPr>
        <p:txBody>
          <a:bodyPr/>
          <a:lstStyle/>
          <a:p>
            <a:pPr algn="ctr">
              <a:spcBef>
                <a:spcPct val="0"/>
              </a:spcBef>
            </a:pPr>
            <a:r>
              <a:rPr lang="vi-VN" sz="2800" b="1" dirty="0">
                <a:solidFill>
                  <a:srgbClr val="0000FF"/>
                </a:solidFill>
                <a:latin typeface="+mj-lt"/>
              </a:rPr>
              <a:t>Tuyên bố thế giới về sự sống còn, quyền được bảo vệ và phát triển của trẻ em</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3200" b="1" i="0" u="none" strike="noStrike" kern="1200" cap="none" spc="0" normalizeH="0" baseline="0" noProof="0" dirty="0">
              <a:ln>
                <a:noFill/>
              </a:ln>
              <a:solidFill>
                <a:srgbClr val="0000FF"/>
              </a:solidFill>
              <a:effectLst/>
              <a:uLnTx/>
              <a:uFillTx/>
              <a:latin typeface=".VnTime" pitchFamily="34" charset="0"/>
              <a:ea typeface="+mj-ea"/>
              <a:cs typeface="+mj-cs"/>
            </a:endParaRPr>
          </a:p>
        </p:txBody>
      </p:sp>
      <p:sp>
        <p:nvSpPr>
          <p:cNvPr id="25" name="Text Box 16"/>
          <p:cNvSpPr txBox="1">
            <a:spLocks noChangeArrowheads="1"/>
          </p:cNvSpPr>
          <p:nvPr/>
        </p:nvSpPr>
        <p:spPr bwMode="auto">
          <a:xfrm>
            <a:off x="152400" y="2891135"/>
            <a:ext cx="2044700" cy="461665"/>
          </a:xfrm>
          <a:prstGeom prst="rect">
            <a:avLst/>
          </a:prstGeom>
          <a:noFill/>
          <a:ln w="9525">
            <a:noFill/>
            <a:miter lim="800000"/>
            <a:headEnd/>
            <a:tailEnd/>
          </a:ln>
          <a:effectLst/>
        </p:spPr>
        <p:txBody>
          <a:bodyPr>
            <a:spAutoFit/>
          </a:bodyPr>
          <a:lstStyle/>
          <a:p>
            <a:pPr algn="just">
              <a:spcBef>
                <a:spcPct val="50000"/>
              </a:spcBef>
            </a:pPr>
            <a:r>
              <a:rPr lang="en-US" sz="2400" b="1" dirty="0">
                <a:latin typeface="Times New Roman" pitchFamily="18" charset="0"/>
                <a:cs typeface="Times New Roman" pitchFamily="18" charset="0"/>
              </a:rPr>
              <a:t>4) Nhiệm vụ</a:t>
            </a:r>
          </a:p>
        </p:txBody>
      </p:sp>
      <p:sp>
        <p:nvSpPr>
          <p:cNvPr id="24" name="TextBox 23"/>
          <p:cNvSpPr txBox="1"/>
          <p:nvPr/>
        </p:nvSpPr>
        <p:spPr>
          <a:xfrm>
            <a:off x="0" y="3276600"/>
            <a:ext cx="3352800" cy="461665"/>
          </a:xfrm>
          <a:prstGeom prst="rect">
            <a:avLst/>
          </a:prstGeom>
          <a:noFill/>
        </p:spPr>
        <p:txBody>
          <a:bodyPr wrap="square" rtlCol="0">
            <a:spAutoFit/>
          </a:bodyPr>
          <a:lstStyle/>
          <a:p>
            <a:r>
              <a:rPr lang="en-US" sz="2400" b="1" dirty="0">
                <a:solidFill>
                  <a:srgbClr val="FF0000"/>
                </a:solidFill>
                <a:latin typeface="Times New Roman" pitchFamily="18" charset="0"/>
                <a:cs typeface="Times New Roman" pitchFamily="18" charset="0"/>
              </a:rPr>
              <a:t>III. Tổng kết</a:t>
            </a:r>
          </a:p>
        </p:txBody>
      </p:sp>
      <p:sp>
        <p:nvSpPr>
          <p:cNvPr id="26" name="Text Box 20"/>
          <p:cNvSpPr txBox="1">
            <a:spLocks noChangeArrowheads="1"/>
          </p:cNvSpPr>
          <p:nvPr/>
        </p:nvSpPr>
        <p:spPr bwMode="auto">
          <a:xfrm>
            <a:off x="228600" y="3733800"/>
            <a:ext cx="3200400" cy="461665"/>
          </a:xfrm>
          <a:prstGeom prst="rect">
            <a:avLst/>
          </a:prstGeom>
          <a:noFill/>
          <a:ln w="9525">
            <a:noFill/>
            <a:miter lim="800000"/>
            <a:headEnd/>
            <a:tailEnd/>
          </a:ln>
          <a:effectLst/>
        </p:spPr>
        <p:txBody>
          <a:bodyPr>
            <a:spAutoFit/>
          </a:bodyPr>
          <a:lstStyle/>
          <a:p>
            <a:pPr algn="just">
              <a:spcBef>
                <a:spcPct val="50000"/>
              </a:spcBef>
            </a:pPr>
            <a:r>
              <a:rPr lang="en-US" sz="2400" dirty="0">
                <a:latin typeface="Times New Roman" pitchFamily="18" charset="0"/>
                <a:cs typeface="Times New Roman" pitchFamily="18" charset="0"/>
              </a:rPr>
              <a:t>Ghi nhớ (SGK/35)</a:t>
            </a:r>
          </a:p>
        </p:txBody>
      </p:sp>
      <p:sp>
        <p:nvSpPr>
          <p:cNvPr id="27" name="Text Box 17"/>
          <p:cNvSpPr txBox="1">
            <a:spLocks noChangeArrowheads="1"/>
          </p:cNvSpPr>
          <p:nvPr/>
        </p:nvSpPr>
        <p:spPr bwMode="auto">
          <a:xfrm>
            <a:off x="4343400" y="1066800"/>
            <a:ext cx="4800600" cy="3139321"/>
          </a:xfrm>
          <a:prstGeom prst="rect">
            <a:avLst/>
          </a:prstGeom>
          <a:noFill/>
          <a:ln w="9525">
            <a:noFill/>
            <a:miter lim="800000"/>
            <a:headEnd/>
            <a:tailEnd/>
          </a:ln>
          <a:effectLst/>
        </p:spPr>
        <p:txBody>
          <a:bodyPr wrap="square">
            <a:spAutoFit/>
          </a:bodyPr>
          <a:lstStyle/>
          <a:p>
            <a:r>
              <a:rPr lang="en-US" sz="2200" b="1" u="sng" dirty="0">
                <a:latin typeface="Times New Roman" pitchFamily="18" charset="0"/>
                <a:cs typeface="Times New Roman" pitchFamily="18" charset="0"/>
              </a:rPr>
              <a:t>1) Nội dung:</a:t>
            </a:r>
          </a:p>
          <a:p>
            <a:pPr algn="just"/>
            <a:r>
              <a:rPr lang="en-US" sz="2200" dirty="0">
                <a:latin typeface="Times New Roman" pitchFamily="18" charset="0"/>
                <a:cs typeface="Times New Roman" pitchFamily="18" charset="0"/>
              </a:rPr>
              <a:t>- Bảo vệ quyền lợi, chăm lo đến sự phát triển của trẻ em là một trong những vấn đề quan trọng, cấp bách có ý nghĩa toàn cầu.</a:t>
            </a:r>
          </a:p>
          <a:p>
            <a:pPr algn="just"/>
            <a:r>
              <a:rPr lang="en-US" sz="2200" dirty="0">
                <a:latin typeface="Times New Roman" pitchFamily="18" charset="0"/>
                <a:cs typeface="Times New Roman" pitchFamily="18" charset="0"/>
              </a:rPr>
              <a:t>- Cam kết thực hiện những nhiệm vụ có tính toàn diện vì sự sống còn, phát triển của trẻ em, vì sự tương lai của toàn nhân loại.</a:t>
            </a:r>
          </a:p>
        </p:txBody>
      </p:sp>
      <p:sp>
        <p:nvSpPr>
          <p:cNvPr id="28" name="Text Box 19"/>
          <p:cNvSpPr txBox="1">
            <a:spLocks noChangeArrowheads="1"/>
          </p:cNvSpPr>
          <p:nvPr/>
        </p:nvSpPr>
        <p:spPr bwMode="auto">
          <a:xfrm>
            <a:off x="4343400" y="4114800"/>
            <a:ext cx="4800600" cy="2462213"/>
          </a:xfrm>
          <a:prstGeom prst="rect">
            <a:avLst/>
          </a:prstGeom>
          <a:noFill/>
          <a:ln w="9525">
            <a:noFill/>
            <a:miter lim="800000"/>
            <a:headEnd/>
            <a:tailEnd/>
          </a:ln>
          <a:effectLst/>
        </p:spPr>
        <p:txBody>
          <a:bodyPr wrap="square">
            <a:spAutoFit/>
          </a:bodyPr>
          <a:lstStyle/>
          <a:p>
            <a:pPr algn="just"/>
            <a:r>
              <a:rPr lang="en-US" sz="2200" b="1" u="sng" dirty="0">
                <a:latin typeface="Times New Roman" pitchFamily="18" charset="0"/>
                <a:cs typeface="Times New Roman" pitchFamily="18" charset="0"/>
              </a:rPr>
              <a:t>2) Nghệ thuật: </a:t>
            </a:r>
          </a:p>
          <a:p>
            <a:pPr algn="just">
              <a:buFontTx/>
              <a:buChar char="-"/>
            </a:pPr>
            <a:r>
              <a:rPr lang="en-US" sz="2200" dirty="0">
                <a:latin typeface="Times New Roman" pitchFamily="18" charset="0"/>
                <a:cs typeface="Times New Roman" pitchFamily="18" charset="0"/>
              </a:rPr>
              <a:t> Nghị luận chính trị - xã hội mạch lạc rõ ràng </a:t>
            </a:r>
          </a:p>
          <a:p>
            <a:pPr algn="just">
              <a:buFontTx/>
              <a:buChar char="-"/>
            </a:pPr>
            <a:r>
              <a:rPr lang="en-US" sz="2200" dirty="0">
                <a:latin typeface="Times New Roman" pitchFamily="18" charset="0"/>
                <a:cs typeface="Times New Roman" pitchFamily="18" charset="0"/>
              </a:rPr>
              <a:t> Liên kết chặt chẽ l</a:t>
            </a:r>
          </a:p>
          <a:p>
            <a:pPr algn="just">
              <a:buFontTx/>
              <a:buChar char="-"/>
            </a:pPr>
            <a:r>
              <a:rPr lang="en-US" sz="2200" dirty="0">
                <a:latin typeface="Times New Roman" pitchFamily="18" charset="0"/>
                <a:cs typeface="Times New Roman" pitchFamily="18" charset="0"/>
              </a:rPr>
              <a:t> Luận chứng đầy đủ và toàn diện. </a:t>
            </a:r>
          </a:p>
          <a:p>
            <a:pPr algn="just">
              <a:buFontTx/>
              <a:buChar char="-"/>
            </a:pPr>
            <a:r>
              <a:rPr lang="en-US" sz="2200" dirty="0">
                <a:latin typeface="Times New Roman" pitchFamily="18" charset="0"/>
                <a:cs typeface="Times New Roman" pitchFamily="18" charset="0"/>
              </a:rPr>
              <a:t> Phương pháp nêu số liệu và phân tích khoa học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385" decel="100000"/>
                                        <p:tgtEl>
                                          <p:spTgt spid="27"/>
                                        </p:tgtEl>
                                      </p:cBhvr>
                                    </p:animEffect>
                                    <p:animScale>
                                      <p:cBhvr>
                                        <p:cTn id="8" dur="385" decel="100000"/>
                                        <p:tgtEl>
                                          <p:spTgt spid="27"/>
                                        </p:tgtEl>
                                      </p:cBhvr>
                                      <p:from x="10000" y="10000"/>
                                      <p:to x="200000" y="450000"/>
                                    </p:animScale>
                                    <p:animScale>
                                      <p:cBhvr>
                                        <p:cTn id="9" dur="615" accel="100000" fill="hold">
                                          <p:stCondLst>
                                            <p:cond delay="385"/>
                                          </p:stCondLst>
                                        </p:cTn>
                                        <p:tgtEl>
                                          <p:spTgt spid="27"/>
                                        </p:tgtEl>
                                      </p:cBhvr>
                                      <p:from x="200000" y="450000"/>
                                      <p:to x="100000" y="100000"/>
                                    </p:animScale>
                                    <p:set>
                                      <p:cBhvr>
                                        <p:cTn id="10" dur="385" fill="hold"/>
                                        <p:tgtEl>
                                          <p:spTgt spid="27"/>
                                        </p:tgtEl>
                                        <p:attrNameLst>
                                          <p:attrName>ppt_x</p:attrName>
                                        </p:attrNameLst>
                                      </p:cBhvr>
                                      <p:to>
                                        <p:strVal val="(0.5)"/>
                                      </p:to>
                                    </p:set>
                                    <p:anim from="(0.5)" to="(#ppt_x)" calcmode="lin" valueType="num">
                                      <p:cBhvr>
                                        <p:cTn id="11" dur="615" accel="100000" fill="hold">
                                          <p:stCondLst>
                                            <p:cond delay="385"/>
                                          </p:stCondLst>
                                        </p:cTn>
                                        <p:tgtEl>
                                          <p:spTgt spid="27"/>
                                        </p:tgtEl>
                                        <p:attrNameLst>
                                          <p:attrName>ppt_x</p:attrName>
                                        </p:attrNameLst>
                                      </p:cBhvr>
                                    </p:anim>
                                    <p:set>
                                      <p:cBhvr>
                                        <p:cTn id="12" dur="385" fill="hold"/>
                                        <p:tgtEl>
                                          <p:spTgt spid="27"/>
                                        </p:tgtEl>
                                        <p:attrNameLst>
                                          <p:attrName>ppt_y</p:attrName>
                                        </p:attrNameLst>
                                      </p:cBhvr>
                                      <p:to>
                                        <p:strVal val="(#ppt_y+0.4)"/>
                                      </p:to>
                                    </p:set>
                                    <p:anim from="(#ppt_y+0.4)" to="(#ppt_y)" calcmode="lin" valueType="num">
                                      <p:cBhvr>
                                        <p:cTn id="13" dur="615" accel="100000" fill="hold">
                                          <p:stCondLst>
                                            <p:cond delay="385"/>
                                          </p:stCondLst>
                                        </p:cTn>
                                        <p:tgtEl>
                                          <p:spTgt spid="27"/>
                                        </p:tgtEl>
                                        <p:attrNameLst>
                                          <p:attrName>ppt_y</p:attrName>
                                        </p:attrNameLst>
                                      </p:cBhvr>
                                    </p:anim>
                                  </p:childTnLst>
                                </p:cTn>
                              </p:par>
                            </p:childTnLst>
                          </p:cTn>
                        </p:par>
                        <p:par>
                          <p:cTn id="14" fill="hold">
                            <p:stCondLst>
                              <p:cond delay="1000"/>
                            </p:stCondLst>
                            <p:childTnLst>
                              <p:par>
                                <p:cTn id="15" presetID="51" presetClass="entr" presetSubtype="0" fill="hold" grpId="0" nodeType="after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385" decel="100000"/>
                                        <p:tgtEl>
                                          <p:spTgt spid="28"/>
                                        </p:tgtEl>
                                      </p:cBhvr>
                                    </p:animEffect>
                                    <p:animScale>
                                      <p:cBhvr>
                                        <p:cTn id="18" dur="385" decel="100000"/>
                                        <p:tgtEl>
                                          <p:spTgt spid="28"/>
                                        </p:tgtEl>
                                      </p:cBhvr>
                                      <p:from x="10000" y="10000"/>
                                      <p:to x="200000" y="450000"/>
                                    </p:animScale>
                                    <p:animScale>
                                      <p:cBhvr>
                                        <p:cTn id="19" dur="615" accel="100000" fill="hold">
                                          <p:stCondLst>
                                            <p:cond delay="385"/>
                                          </p:stCondLst>
                                        </p:cTn>
                                        <p:tgtEl>
                                          <p:spTgt spid="28"/>
                                        </p:tgtEl>
                                      </p:cBhvr>
                                      <p:from x="200000" y="450000"/>
                                      <p:to x="100000" y="100000"/>
                                    </p:animScale>
                                    <p:set>
                                      <p:cBhvr>
                                        <p:cTn id="20" dur="385" fill="hold"/>
                                        <p:tgtEl>
                                          <p:spTgt spid="28"/>
                                        </p:tgtEl>
                                        <p:attrNameLst>
                                          <p:attrName>ppt_x</p:attrName>
                                        </p:attrNameLst>
                                      </p:cBhvr>
                                      <p:to>
                                        <p:strVal val="(0.5)"/>
                                      </p:to>
                                    </p:set>
                                    <p:anim from="(0.5)" to="(#ppt_x)" calcmode="lin" valueType="num">
                                      <p:cBhvr>
                                        <p:cTn id="21" dur="615" accel="100000" fill="hold">
                                          <p:stCondLst>
                                            <p:cond delay="385"/>
                                          </p:stCondLst>
                                        </p:cTn>
                                        <p:tgtEl>
                                          <p:spTgt spid="28"/>
                                        </p:tgtEl>
                                        <p:attrNameLst>
                                          <p:attrName>ppt_x</p:attrName>
                                        </p:attrNameLst>
                                      </p:cBhvr>
                                    </p:anim>
                                    <p:set>
                                      <p:cBhvr>
                                        <p:cTn id="22" dur="385" fill="hold"/>
                                        <p:tgtEl>
                                          <p:spTgt spid="28"/>
                                        </p:tgtEl>
                                        <p:attrNameLst>
                                          <p:attrName>ppt_y</p:attrName>
                                        </p:attrNameLst>
                                      </p:cBhvr>
                                      <p:to>
                                        <p:strVal val="(#ppt_y+0.4)"/>
                                      </p:to>
                                    </p:set>
                                    <p:anim from="(#ppt_y+0.4)" to="(#ppt_y)" calcmode="lin" valueType="num">
                                      <p:cBhvr>
                                        <p:cTn id="23" dur="615" accel="100000" fill="hold">
                                          <p:stCondLst>
                                            <p:cond delay="385"/>
                                          </p:stCondLst>
                                        </p:cTn>
                                        <p:tgtEl>
                                          <p:spTgt spid="28"/>
                                        </p:tgtEl>
                                        <p:attrNameLst>
                                          <p:attrName>ppt_y</p:attrName>
                                        </p:attrNameLst>
                                      </p:cBhvr>
                                    </p:anim>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p:cTn id="28" dur="1000" fill="hold"/>
                                        <p:tgtEl>
                                          <p:spTgt spid="26"/>
                                        </p:tgtEl>
                                        <p:attrNameLst>
                                          <p:attrName>ppt_x</p:attrName>
                                        </p:attrNameLst>
                                      </p:cBhvr>
                                      <p:tavLst>
                                        <p:tav tm="0">
                                          <p:val>
                                            <p:strVal val="#ppt_x-.2"/>
                                          </p:val>
                                        </p:tav>
                                        <p:tav tm="100000">
                                          <p:val>
                                            <p:strVal val="#ppt_x"/>
                                          </p:val>
                                        </p:tav>
                                      </p:tavLst>
                                    </p:anim>
                                    <p:anim calcmode="lin" valueType="num">
                                      <p:cBhvr>
                                        <p:cTn id="29" dur="1000" fill="hold"/>
                                        <p:tgtEl>
                                          <p:spTgt spid="26"/>
                                        </p:tgtEl>
                                        <p:attrNameLst>
                                          <p:attrName>ppt_y</p:attrName>
                                        </p:attrNameLst>
                                      </p:cBhvr>
                                      <p:tavLst>
                                        <p:tav tm="0">
                                          <p:val>
                                            <p:strVal val="#ppt_y"/>
                                          </p:val>
                                        </p:tav>
                                        <p:tav tm="100000">
                                          <p:val>
                                            <p:strVal val="#ppt_y"/>
                                          </p:val>
                                        </p:tav>
                                      </p:tavLst>
                                    </p:anim>
                                    <p:animEffect transition="in" filter="wipe(right)" prLst="gradientSize: 0.1">
                                      <p:cBhvr>
                                        <p:cTn id="30"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Line 4"/>
          <p:cNvSpPr>
            <a:spLocks noChangeShapeType="1"/>
          </p:cNvSpPr>
          <p:nvPr/>
        </p:nvSpPr>
        <p:spPr bwMode="auto">
          <a:xfrm>
            <a:off x="0" y="990600"/>
            <a:ext cx="9144000" cy="0"/>
          </a:xfrm>
          <a:prstGeom prst="line">
            <a:avLst/>
          </a:prstGeom>
          <a:noFill/>
          <a:ln w="28575">
            <a:solidFill>
              <a:schemeClr val="accent2"/>
            </a:solidFill>
            <a:round/>
            <a:headEnd/>
            <a:tailEnd/>
          </a:ln>
          <a:effectLst/>
        </p:spPr>
        <p:txBody>
          <a:bodyPr/>
          <a:lstStyle/>
          <a:p>
            <a:endParaRPr lang="en-US"/>
          </a:p>
        </p:txBody>
      </p:sp>
      <p:sp>
        <p:nvSpPr>
          <p:cNvPr id="32773" name="Line 5"/>
          <p:cNvSpPr>
            <a:spLocks noChangeShapeType="1"/>
          </p:cNvSpPr>
          <p:nvPr/>
        </p:nvSpPr>
        <p:spPr bwMode="auto">
          <a:xfrm>
            <a:off x="4267200" y="990600"/>
            <a:ext cx="0" cy="5867400"/>
          </a:xfrm>
          <a:prstGeom prst="line">
            <a:avLst/>
          </a:prstGeom>
          <a:noFill/>
          <a:ln w="76200" cmpd="tri">
            <a:solidFill>
              <a:schemeClr val="accent2"/>
            </a:solidFill>
            <a:round/>
            <a:headEnd/>
            <a:tailEnd/>
          </a:ln>
          <a:effectLst/>
        </p:spPr>
        <p:txBody>
          <a:bodyPr/>
          <a:lstStyle/>
          <a:p>
            <a:endParaRPr lang="en-US"/>
          </a:p>
        </p:txBody>
      </p:sp>
      <p:sp>
        <p:nvSpPr>
          <p:cNvPr id="32783" name="Text Box 15"/>
          <p:cNvSpPr txBox="1">
            <a:spLocks noChangeArrowheads="1"/>
          </p:cNvSpPr>
          <p:nvPr/>
        </p:nvSpPr>
        <p:spPr bwMode="auto">
          <a:xfrm>
            <a:off x="4648200" y="2743200"/>
            <a:ext cx="3810000" cy="366713"/>
          </a:xfrm>
          <a:prstGeom prst="rect">
            <a:avLst/>
          </a:prstGeom>
          <a:noFill/>
          <a:ln w="9525">
            <a:noFill/>
            <a:miter lim="800000"/>
            <a:headEnd/>
            <a:tailEnd/>
          </a:ln>
          <a:effectLst/>
        </p:spPr>
        <p:txBody>
          <a:bodyPr>
            <a:spAutoFit/>
          </a:bodyPr>
          <a:lstStyle/>
          <a:p>
            <a:pPr algn="just">
              <a:spcBef>
                <a:spcPct val="50000"/>
              </a:spcBef>
            </a:pPr>
            <a:endParaRPr lang="en-US"/>
          </a:p>
        </p:txBody>
      </p:sp>
      <p:sp>
        <p:nvSpPr>
          <p:cNvPr id="16" name="TextBox 15"/>
          <p:cNvSpPr txBox="1"/>
          <p:nvPr/>
        </p:nvSpPr>
        <p:spPr>
          <a:xfrm>
            <a:off x="0" y="990600"/>
            <a:ext cx="3886200" cy="461665"/>
          </a:xfrm>
          <a:prstGeom prst="rect">
            <a:avLst/>
          </a:prstGeom>
          <a:noFill/>
        </p:spPr>
        <p:txBody>
          <a:bodyPr wrap="square" rtlCol="0">
            <a:spAutoFit/>
          </a:bodyPr>
          <a:lstStyle/>
          <a:p>
            <a:r>
              <a:rPr lang="en-US" sz="2400" b="1" dirty="0">
                <a:solidFill>
                  <a:srgbClr val="FF0000"/>
                </a:solidFill>
                <a:latin typeface="Times New Roman" pitchFamily="18" charset="0"/>
                <a:cs typeface="Times New Roman" pitchFamily="18" charset="0"/>
              </a:rPr>
              <a:t>I. Tìm hiểu chung</a:t>
            </a:r>
          </a:p>
        </p:txBody>
      </p:sp>
      <p:sp>
        <p:nvSpPr>
          <p:cNvPr id="17" name="TextBox 16"/>
          <p:cNvSpPr txBox="1"/>
          <p:nvPr/>
        </p:nvSpPr>
        <p:spPr>
          <a:xfrm>
            <a:off x="0" y="1367135"/>
            <a:ext cx="3886200" cy="461665"/>
          </a:xfrm>
          <a:prstGeom prst="rect">
            <a:avLst/>
          </a:prstGeom>
          <a:noFill/>
        </p:spPr>
        <p:txBody>
          <a:bodyPr wrap="square" rtlCol="0">
            <a:spAutoFit/>
          </a:bodyPr>
          <a:lstStyle/>
          <a:p>
            <a:r>
              <a:rPr lang="en-US" sz="2400" b="1" dirty="0">
                <a:solidFill>
                  <a:srgbClr val="FF0000"/>
                </a:solidFill>
                <a:latin typeface="Times New Roman" pitchFamily="18" charset="0"/>
                <a:cs typeface="Times New Roman" pitchFamily="18" charset="0"/>
              </a:rPr>
              <a:t>II. Phân tích</a:t>
            </a:r>
          </a:p>
        </p:txBody>
      </p:sp>
      <p:sp>
        <p:nvSpPr>
          <p:cNvPr id="18" name="Text Box 22"/>
          <p:cNvSpPr txBox="1">
            <a:spLocks noChangeArrowheads="1"/>
          </p:cNvSpPr>
          <p:nvPr/>
        </p:nvSpPr>
        <p:spPr bwMode="auto">
          <a:xfrm>
            <a:off x="152400" y="1748135"/>
            <a:ext cx="1752600" cy="461665"/>
          </a:xfrm>
          <a:prstGeom prst="rect">
            <a:avLst/>
          </a:prstGeom>
          <a:noFill/>
          <a:ln w="9525">
            <a:noFill/>
            <a:miter lim="800000"/>
            <a:headEnd/>
            <a:tailEnd/>
          </a:ln>
          <a:effectLst/>
        </p:spPr>
        <p:txBody>
          <a:bodyPr>
            <a:spAutoFit/>
          </a:bodyPr>
          <a:lstStyle/>
          <a:p>
            <a:pPr algn="just">
              <a:spcBef>
                <a:spcPct val="50000"/>
              </a:spcBef>
            </a:pPr>
            <a:r>
              <a:rPr lang="en-US" sz="2400" b="1" dirty="0">
                <a:latin typeface="Times New Roman" pitchFamily="18" charset="0"/>
                <a:cs typeface="Times New Roman" pitchFamily="18" charset="0"/>
              </a:rPr>
              <a:t>1) </a:t>
            </a:r>
            <a:r>
              <a:rPr lang="en-US" sz="2400" b="1" dirty="0" err="1">
                <a:latin typeface="Times New Roman" pitchFamily="18" charset="0"/>
                <a:cs typeface="Times New Roman" pitchFamily="18" charset="0"/>
              </a:rPr>
              <a:t>Mở</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đầu</a:t>
            </a:r>
            <a:r>
              <a:rPr lang="en-US" sz="2400" b="1" dirty="0">
                <a:latin typeface="Times New Roman" pitchFamily="18" charset="0"/>
                <a:cs typeface="Times New Roman" pitchFamily="18" charset="0"/>
              </a:rPr>
              <a:t>:</a:t>
            </a:r>
          </a:p>
        </p:txBody>
      </p:sp>
      <p:sp>
        <p:nvSpPr>
          <p:cNvPr id="19" name="Text Box 13"/>
          <p:cNvSpPr txBox="1">
            <a:spLocks noChangeArrowheads="1"/>
          </p:cNvSpPr>
          <p:nvPr/>
        </p:nvSpPr>
        <p:spPr bwMode="auto">
          <a:xfrm>
            <a:off x="152400" y="2133600"/>
            <a:ext cx="3035300" cy="461665"/>
          </a:xfrm>
          <a:prstGeom prst="rect">
            <a:avLst/>
          </a:prstGeom>
          <a:noFill/>
          <a:ln w="9525">
            <a:noFill/>
            <a:miter lim="800000"/>
            <a:headEnd/>
            <a:tailEnd/>
          </a:ln>
          <a:effectLst/>
        </p:spPr>
        <p:txBody>
          <a:bodyPr wrap="square">
            <a:spAutoFit/>
          </a:bodyPr>
          <a:lstStyle/>
          <a:p>
            <a:pPr algn="just">
              <a:spcBef>
                <a:spcPct val="50000"/>
              </a:spcBef>
            </a:pPr>
            <a:r>
              <a:rPr lang="en-US" sz="2400" b="1" dirty="0">
                <a:latin typeface="Times New Roman" pitchFamily="18" charset="0"/>
                <a:cs typeface="Times New Roman" pitchFamily="18" charset="0"/>
              </a:rPr>
              <a:t>2) Sự thách thức</a:t>
            </a:r>
          </a:p>
        </p:txBody>
      </p:sp>
      <p:sp>
        <p:nvSpPr>
          <p:cNvPr id="20" name="Text Box 13"/>
          <p:cNvSpPr txBox="1">
            <a:spLocks noChangeArrowheads="1"/>
          </p:cNvSpPr>
          <p:nvPr/>
        </p:nvSpPr>
        <p:spPr bwMode="auto">
          <a:xfrm>
            <a:off x="152400" y="2510135"/>
            <a:ext cx="2044700" cy="461665"/>
          </a:xfrm>
          <a:prstGeom prst="rect">
            <a:avLst/>
          </a:prstGeom>
          <a:noFill/>
          <a:ln w="9525">
            <a:noFill/>
            <a:miter lim="800000"/>
            <a:headEnd/>
            <a:tailEnd/>
          </a:ln>
          <a:effectLst/>
        </p:spPr>
        <p:txBody>
          <a:bodyPr>
            <a:spAutoFit/>
          </a:bodyPr>
          <a:lstStyle/>
          <a:p>
            <a:pPr algn="just">
              <a:spcBef>
                <a:spcPct val="50000"/>
              </a:spcBef>
            </a:pPr>
            <a:r>
              <a:rPr lang="en-US" sz="2400" b="1" dirty="0">
                <a:latin typeface="Times New Roman" pitchFamily="18" charset="0"/>
                <a:cs typeface="Times New Roman" pitchFamily="18" charset="0"/>
              </a:rPr>
              <a:t>3) Cơ hội</a:t>
            </a:r>
          </a:p>
        </p:txBody>
      </p:sp>
      <p:sp>
        <p:nvSpPr>
          <p:cNvPr id="21" name="Rectangle 2"/>
          <p:cNvSpPr txBox="1">
            <a:spLocks noChangeArrowheads="1"/>
          </p:cNvSpPr>
          <p:nvPr/>
        </p:nvSpPr>
        <p:spPr>
          <a:xfrm>
            <a:off x="0" y="0"/>
            <a:ext cx="9144000" cy="914400"/>
          </a:xfrm>
          <a:prstGeom prst="rect">
            <a:avLst/>
          </a:prstGeom>
        </p:spPr>
        <p:txBody>
          <a:bodyPr/>
          <a:lstStyle/>
          <a:p>
            <a:pPr algn="ctr">
              <a:spcBef>
                <a:spcPct val="0"/>
              </a:spcBef>
            </a:pPr>
            <a:r>
              <a:rPr lang="vi-VN" sz="2800" b="1" dirty="0">
                <a:solidFill>
                  <a:srgbClr val="0000FF"/>
                </a:solidFill>
                <a:latin typeface="+mj-lt"/>
              </a:rPr>
              <a:t>Tuyên bố thế giới về sự sống còn, quyền được bảo vệ và phát triển của trẻ em</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3200" b="1" i="0" u="none" strike="noStrike" kern="1200" cap="none" spc="0" normalizeH="0" baseline="0" noProof="0" dirty="0">
              <a:ln>
                <a:noFill/>
              </a:ln>
              <a:solidFill>
                <a:srgbClr val="0000FF"/>
              </a:solidFill>
              <a:effectLst/>
              <a:uLnTx/>
              <a:uFillTx/>
              <a:latin typeface=".VnTime" pitchFamily="34" charset="0"/>
              <a:ea typeface="+mj-ea"/>
              <a:cs typeface="+mj-cs"/>
            </a:endParaRPr>
          </a:p>
        </p:txBody>
      </p:sp>
      <p:sp>
        <p:nvSpPr>
          <p:cNvPr id="25" name="Text Box 16"/>
          <p:cNvSpPr txBox="1">
            <a:spLocks noChangeArrowheads="1"/>
          </p:cNvSpPr>
          <p:nvPr/>
        </p:nvSpPr>
        <p:spPr bwMode="auto">
          <a:xfrm>
            <a:off x="152400" y="2891135"/>
            <a:ext cx="2044700" cy="461665"/>
          </a:xfrm>
          <a:prstGeom prst="rect">
            <a:avLst/>
          </a:prstGeom>
          <a:noFill/>
          <a:ln w="9525">
            <a:noFill/>
            <a:miter lim="800000"/>
            <a:headEnd/>
            <a:tailEnd/>
          </a:ln>
          <a:effectLst/>
        </p:spPr>
        <p:txBody>
          <a:bodyPr>
            <a:spAutoFit/>
          </a:bodyPr>
          <a:lstStyle/>
          <a:p>
            <a:pPr algn="just">
              <a:spcBef>
                <a:spcPct val="50000"/>
              </a:spcBef>
            </a:pPr>
            <a:r>
              <a:rPr lang="en-US" sz="2400" b="1" dirty="0">
                <a:latin typeface="Times New Roman" pitchFamily="18" charset="0"/>
                <a:cs typeface="Times New Roman" pitchFamily="18" charset="0"/>
              </a:rPr>
              <a:t>4) Nhiệm vụ</a:t>
            </a:r>
          </a:p>
        </p:txBody>
      </p:sp>
      <p:sp>
        <p:nvSpPr>
          <p:cNvPr id="24" name="TextBox 23"/>
          <p:cNvSpPr txBox="1"/>
          <p:nvPr/>
        </p:nvSpPr>
        <p:spPr>
          <a:xfrm>
            <a:off x="0" y="3276600"/>
            <a:ext cx="3352800" cy="461665"/>
          </a:xfrm>
          <a:prstGeom prst="rect">
            <a:avLst/>
          </a:prstGeom>
          <a:noFill/>
        </p:spPr>
        <p:txBody>
          <a:bodyPr wrap="square" rtlCol="0">
            <a:spAutoFit/>
          </a:bodyPr>
          <a:lstStyle/>
          <a:p>
            <a:r>
              <a:rPr lang="en-US" sz="2400" b="1" dirty="0">
                <a:solidFill>
                  <a:srgbClr val="FF0000"/>
                </a:solidFill>
                <a:latin typeface="Times New Roman" pitchFamily="18" charset="0"/>
                <a:cs typeface="Times New Roman" pitchFamily="18" charset="0"/>
              </a:rPr>
              <a:t>III. Tổng kết</a:t>
            </a:r>
          </a:p>
        </p:txBody>
      </p:sp>
      <p:sp>
        <p:nvSpPr>
          <p:cNvPr id="22" name="Text Box 16"/>
          <p:cNvSpPr txBox="1">
            <a:spLocks noChangeArrowheads="1"/>
          </p:cNvSpPr>
          <p:nvPr/>
        </p:nvSpPr>
        <p:spPr bwMode="auto">
          <a:xfrm>
            <a:off x="7961" y="3649260"/>
            <a:ext cx="4114800" cy="461665"/>
          </a:xfrm>
          <a:prstGeom prst="rect">
            <a:avLst/>
          </a:prstGeom>
          <a:noFill/>
          <a:ln w="9525">
            <a:noFill/>
            <a:miter lim="800000"/>
            <a:headEnd/>
            <a:tailEnd/>
          </a:ln>
          <a:effectLst/>
        </p:spPr>
        <p:txBody>
          <a:bodyPr>
            <a:spAutoFit/>
          </a:bodyPr>
          <a:lstStyle/>
          <a:p>
            <a:pPr algn="just">
              <a:spcBef>
                <a:spcPct val="50000"/>
              </a:spcBef>
            </a:pPr>
            <a:r>
              <a:rPr lang="en-US" sz="2400" b="1" dirty="0">
                <a:solidFill>
                  <a:srgbClr val="FF0000"/>
                </a:solidFill>
                <a:latin typeface="Times New Roman" pitchFamily="18" charset="0"/>
                <a:cs typeface="Times New Roman" pitchFamily="18" charset="0"/>
              </a:rPr>
              <a:t>IV. Luyện tập</a:t>
            </a:r>
          </a:p>
        </p:txBody>
      </p:sp>
      <p:sp>
        <p:nvSpPr>
          <p:cNvPr id="23" name="Text Box 17"/>
          <p:cNvSpPr txBox="1">
            <a:spLocks noChangeArrowheads="1"/>
          </p:cNvSpPr>
          <p:nvPr/>
        </p:nvSpPr>
        <p:spPr bwMode="auto">
          <a:xfrm>
            <a:off x="4419600" y="1066800"/>
            <a:ext cx="4572000" cy="1569660"/>
          </a:xfrm>
          <a:prstGeom prst="rect">
            <a:avLst/>
          </a:prstGeom>
          <a:noFill/>
          <a:ln w="9525">
            <a:noFill/>
            <a:miter lim="800000"/>
            <a:headEnd/>
            <a:tailEnd/>
          </a:ln>
          <a:effectLst/>
        </p:spPr>
        <p:txBody>
          <a:bodyPr wrap="square">
            <a:spAutoFit/>
          </a:bodyPr>
          <a:lstStyle/>
          <a:p>
            <a:pPr algn="just">
              <a:spcBef>
                <a:spcPct val="50000"/>
              </a:spcBef>
            </a:pPr>
            <a:r>
              <a:rPr lang="en-US" sz="2400" dirty="0">
                <a:latin typeface="Times New Roman" pitchFamily="18" charset="0"/>
                <a:cs typeface="Times New Roman" pitchFamily="18" charset="0"/>
              </a:rPr>
              <a:t>  ? Phát biểu ý kiến về sự quan tâm, chăm sóc của chính quyền địa phương, của các tổ chức xã hội nơi em ở hiện nay đối với trẻ em. </a:t>
            </a:r>
          </a:p>
        </p:txBody>
      </p:sp>
      <p:sp>
        <p:nvSpPr>
          <p:cNvPr id="2" name="TextBox 1">
            <a:extLst>
              <a:ext uri="{FF2B5EF4-FFF2-40B4-BE49-F238E27FC236}">
                <a16:creationId xmlns:a16="http://schemas.microsoft.com/office/drawing/2014/main" id="{38A38918-F524-4C1E-8797-AF92702F5A14}"/>
              </a:ext>
            </a:extLst>
          </p:cNvPr>
          <p:cNvSpPr txBox="1"/>
          <p:nvPr/>
        </p:nvSpPr>
        <p:spPr>
          <a:xfrm>
            <a:off x="4411640" y="3429000"/>
            <a:ext cx="4724399" cy="2246769"/>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quyền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nghĩa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vụ</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22"/>
                                        </p:tgtEl>
                                        <p:attrNameLst>
                                          <p:attrName>style.visibility</p:attrName>
                                        </p:attrNameLst>
                                      </p:cBhvr>
                                      <p:to>
                                        <p:strVal val="visible"/>
                                      </p:to>
                                    </p:set>
                                    <p:anim calcmode="discrete" valueType="clr">
                                      <p:cBhvr override="childStyle">
                                        <p:cTn id="7" dur="80"/>
                                        <p:tgtEl>
                                          <p:spTgt spid="2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2"/>
                                        </p:tgtEl>
                                        <p:attrNameLst>
                                          <p:attrName>fillcolor</p:attrName>
                                        </p:attrNameLst>
                                      </p:cBhvr>
                                      <p:tavLst>
                                        <p:tav tm="0">
                                          <p:val>
                                            <p:clrVal>
                                              <a:schemeClr val="accent2"/>
                                            </p:clrVal>
                                          </p:val>
                                        </p:tav>
                                        <p:tav tm="50000">
                                          <p:val>
                                            <p:clrVal>
                                              <a:schemeClr val="hlink"/>
                                            </p:clrVal>
                                          </p:val>
                                        </p:tav>
                                      </p:tavLst>
                                    </p:anim>
                                    <p:set>
                                      <p:cBhvr>
                                        <p:cTn id="9" dur="80"/>
                                        <p:tgtEl>
                                          <p:spTgt spid="22"/>
                                        </p:tgtEl>
                                        <p:attrNameLst>
                                          <p:attrName>fill.type</p:attrName>
                                        </p:attrNameLst>
                                      </p:cBhvr>
                                      <p:to>
                                        <p:strVal val="solid"/>
                                      </p:to>
                                    </p:set>
                                  </p:childTnLst>
                                </p:cTn>
                              </p:par>
                            </p:childTnLst>
                          </p:cTn>
                        </p:par>
                        <p:par>
                          <p:cTn id="10" fill="hold">
                            <p:stCondLst>
                              <p:cond delay="480"/>
                            </p:stCondLst>
                            <p:childTnLst>
                              <p:par>
                                <p:cTn id="11" presetID="53" presetClass="entr" presetSubtype="0"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500" fill="hold"/>
                                        <p:tgtEl>
                                          <p:spTgt spid="23"/>
                                        </p:tgtEl>
                                        <p:attrNameLst>
                                          <p:attrName>ppt_w</p:attrName>
                                        </p:attrNameLst>
                                      </p:cBhvr>
                                      <p:tavLst>
                                        <p:tav tm="0">
                                          <p:val>
                                            <p:fltVal val="0"/>
                                          </p:val>
                                        </p:tav>
                                        <p:tav tm="100000">
                                          <p:val>
                                            <p:strVal val="#ppt_w"/>
                                          </p:val>
                                        </p:tav>
                                      </p:tavLst>
                                    </p:anim>
                                    <p:anim calcmode="lin" valueType="num">
                                      <p:cBhvr>
                                        <p:cTn id="14" dur="500" fill="hold"/>
                                        <p:tgtEl>
                                          <p:spTgt spid="23"/>
                                        </p:tgtEl>
                                        <p:attrNameLst>
                                          <p:attrName>ppt_h</p:attrName>
                                        </p:attrNameLst>
                                      </p:cBhvr>
                                      <p:tavLst>
                                        <p:tav tm="0">
                                          <p:val>
                                            <p:fltVal val="0"/>
                                          </p:val>
                                        </p:tav>
                                        <p:tav tm="100000">
                                          <p:val>
                                            <p:strVal val="#ppt_h"/>
                                          </p:val>
                                        </p:tav>
                                      </p:tavLst>
                                    </p:anim>
                                    <p:animEffect transition="in" filter="fade">
                                      <p:cBhvr>
                                        <p:cTn id="1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9" name="Text Box 13"/>
          <p:cNvSpPr txBox="1">
            <a:spLocks noChangeArrowheads="1"/>
          </p:cNvSpPr>
          <p:nvPr/>
        </p:nvSpPr>
        <p:spPr bwMode="auto">
          <a:xfrm>
            <a:off x="311426" y="-76200"/>
            <a:ext cx="8534400" cy="6062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pt-BR" sz="2400" b="1" dirty="0"/>
              <a:t>ĐỀ 1:Cho đoạn trích:</a:t>
            </a:r>
            <a:endParaRPr lang="en-US" sz="2400" dirty="0"/>
          </a:p>
          <a:p>
            <a:r>
              <a:rPr lang="pt-BR" sz="2400" dirty="0"/>
              <a:t> </a:t>
            </a:r>
            <a:r>
              <a:rPr lang="pt-BR" sz="2000" dirty="0"/>
              <a:t>“</a:t>
            </a:r>
            <a:r>
              <a:rPr lang="pt-BR" sz="2000" i="1" dirty="0"/>
              <a:t>Tất cả trẻ em trên thế giới đều trong trắng, dễ bị tổn thương và còn phụ thuộc. Đồng thời chúng hiểu biết, ham hoạt động và đầy ước vọng. Tuổi chúng phải được sống trong vui tươi, thanh bình, được chơi, được học và phát triển. Tương lai của chúng phải được hình thành trong sự hòa hợp và tương trợ. Chúng phải được trưởng thành khi được mở rông tầm nhìn, thu nhận thêm những kinh nghiệm mới</a:t>
            </a:r>
            <a:endParaRPr lang="en-US" sz="2000" dirty="0"/>
          </a:p>
          <a:p>
            <a:r>
              <a:rPr lang="pt-BR" sz="2000" b="1" dirty="0"/>
              <a:t>Câu 1:</a:t>
            </a:r>
            <a:r>
              <a:rPr lang="pt-BR" sz="2000" dirty="0"/>
              <a:t> Xét về mục đích nói, những câu “Tuổi chúng phải được sống trong vui tươi, thanh bình, được chơi, được học và phát triển. Tương lai của chúng phải được hình thành trong sự hòa hợp và tương trợ. Chúng phải được trưởng thành khi được mở rông tầm nhìn, thu nhận thêm những kinh nghiệm mới.” thuộc kiểu câu gì?</a:t>
            </a:r>
            <a:endParaRPr lang="en-US" sz="2000" dirty="0"/>
          </a:p>
          <a:p>
            <a:r>
              <a:rPr lang="pt-BR" sz="2000" b="1" dirty="0"/>
              <a:t>Câu 2:</a:t>
            </a:r>
            <a:r>
              <a:rPr lang="pt-BR" sz="2000" dirty="0"/>
              <a:t> Nêu tác dụng của kiểu câu đó trong việc thể hiện nội dung đoạn văn?</a:t>
            </a:r>
            <a:endParaRPr lang="en-US" sz="2000" dirty="0"/>
          </a:p>
          <a:p>
            <a:r>
              <a:rPr lang="pt-BR" sz="2000" b="1" dirty="0"/>
              <a:t>Câu 3:</a:t>
            </a:r>
            <a:r>
              <a:rPr lang="pt-BR" sz="2000" dirty="0"/>
              <a:t> Chỉ ra biện pháp tu từ có trong đoạn trích trên? Nêu tác dụng của biện pháp tu từ đó?</a:t>
            </a:r>
            <a:endParaRPr lang="en-US" sz="2000" dirty="0"/>
          </a:p>
          <a:p>
            <a:r>
              <a:rPr lang="pt-BR" sz="2000" b="1" dirty="0"/>
              <a:t>Câu 4:</a:t>
            </a:r>
            <a:r>
              <a:rPr lang="pt-BR" sz="2000" dirty="0"/>
              <a:t> Từ chúng trong đoạn văn trên dùng để chỉ ai? Tại sao tương lai của chúng phải được hình thành trong sự hòa hợp và tương trợ?</a:t>
            </a:r>
            <a:endParaRPr lang="en-US" sz="2000" dirty="0"/>
          </a:p>
          <a:p>
            <a:r>
              <a:rPr lang="pt-BR" sz="2000" b="1" dirty="0"/>
              <a:t>Câu 5:</a:t>
            </a:r>
            <a:r>
              <a:rPr lang="pt-BR" sz="2000" dirty="0"/>
              <a:t> “Tất cả trẻ em trên thế giới đều trong trắng, dễ bị tổn thương và còn phụ thuộc”. Vậy trong thực tế hiện nay, trẻ em đang đứng trước những nguy cơ nào?</a:t>
            </a:r>
            <a:endParaRPr lang="en-US" sz="2000" dirty="0"/>
          </a:p>
        </p:txBody>
      </p:sp>
    </p:spTree>
    <p:extLst>
      <p:ext uri="{BB962C8B-B14F-4D97-AF65-F5344CB8AC3E}">
        <p14:creationId xmlns:p14="http://schemas.microsoft.com/office/powerpoint/2010/main" val="2719739025"/>
      </p:ext>
    </p:extLst>
  </p:cSld>
  <p:clrMapOvr>
    <a:masterClrMapping/>
  </p:clrMapOvr>
  <p:transition spd="slow">
    <p:newsfla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4829"/>
                                        </p:tgtEl>
                                        <p:attrNameLst>
                                          <p:attrName>style.visibility</p:attrName>
                                        </p:attrNameLst>
                                      </p:cBhvr>
                                      <p:to>
                                        <p:strVal val="visible"/>
                                      </p:to>
                                    </p:set>
                                    <p:anim calcmode="lin" valueType="num">
                                      <p:cBhvr>
                                        <p:cTn id="7" dur="2000" fill="hold"/>
                                        <p:tgtEl>
                                          <p:spTgt spid="34829"/>
                                        </p:tgtEl>
                                        <p:attrNameLst>
                                          <p:attrName>ppt_w</p:attrName>
                                        </p:attrNameLst>
                                      </p:cBhvr>
                                      <p:tavLst>
                                        <p:tav tm="0">
                                          <p:val>
                                            <p:strVal val="#ppt_w*0.70"/>
                                          </p:val>
                                        </p:tav>
                                        <p:tav tm="100000">
                                          <p:val>
                                            <p:strVal val="#ppt_w"/>
                                          </p:val>
                                        </p:tav>
                                      </p:tavLst>
                                    </p:anim>
                                    <p:anim calcmode="lin" valueType="num">
                                      <p:cBhvr>
                                        <p:cTn id="8" dur="2000" fill="hold"/>
                                        <p:tgtEl>
                                          <p:spTgt spid="34829"/>
                                        </p:tgtEl>
                                        <p:attrNameLst>
                                          <p:attrName>ppt_h</p:attrName>
                                        </p:attrNameLst>
                                      </p:cBhvr>
                                      <p:tavLst>
                                        <p:tav tm="0">
                                          <p:val>
                                            <p:strVal val="#ppt_h"/>
                                          </p:val>
                                        </p:tav>
                                        <p:tav tm="100000">
                                          <p:val>
                                            <p:strVal val="#ppt_h"/>
                                          </p:val>
                                        </p:tav>
                                      </p:tavLst>
                                    </p:anim>
                                    <p:animEffect transition="in" filter="fade">
                                      <p:cBhvr>
                                        <p:cTn id="9" dur="2000"/>
                                        <p:tgtEl>
                                          <p:spTgt spid="348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title"/>
          </p:nvPr>
        </p:nvSpPr>
        <p:spPr>
          <a:xfrm>
            <a:off x="76200" y="152400"/>
            <a:ext cx="8839200" cy="1143000"/>
          </a:xfrm>
        </p:spPr>
        <p:txBody>
          <a:bodyPr>
            <a:normAutofit fontScale="90000"/>
          </a:bodyPr>
          <a:lstStyle/>
          <a:p>
            <a:pPr algn="l"/>
            <a:r>
              <a:rPr lang="en-US" sz="2800" i="1" dirty="0">
                <a:solidFill>
                  <a:srgbClr val="0000FF"/>
                </a:solidFill>
                <a:latin typeface=".VnTime" pitchFamily="34" charset="0"/>
              </a:rPr>
              <a:t> </a:t>
            </a:r>
            <a:br>
              <a:rPr lang="en-US" sz="2800" i="1" dirty="0">
                <a:solidFill>
                  <a:srgbClr val="0000FF"/>
                </a:solidFill>
                <a:latin typeface=".VnTime" pitchFamily="34" charset="0"/>
              </a:rPr>
            </a:br>
            <a:r>
              <a:rPr lang="vi-VN" sz="2800" b="1" dirty="0"/>
              <a:t>Câu </a:t>
            </a:r>
            <a:r>
              <a:rPr lang="en-US" sz="2800" b="1" dirty="0"/>
              <a:t>1</a:t>
            </a:r>
            <a:r>
              <a:rPr lang="vi-VN" sz="2800" b="1" dirty="0"/>
              <a:t>:</a:t>
            </a:r>
            <a:r>
              <a:rPr lang="vi-VN" sz="2800" dirty="0"/>
              <a:t> </a:t>
            </a:r>
            <a:br>
              <a:rPr lang="en-US" sz="2800" dirty="0"/>
            </a:br>
            <a:r>
              <a:rPr lang="pt-BR" sz="2800" dirty="0"/>
              <a:t>- Câu cầu khiến.</a:t>
            </a:r>
            <a:br>
              <a:rPr lang="en-US" sz="2800" dirty="0"/>
            </a:br>
            <a:endParaRPr lang="en-US" sz="2800" dirty="0"/>
          </a:p>
        </p:txBody>
      </p:sp>
      <p:sp>
        <p:nvSpPr>
          <p:cNvPr id="4109" name="Text Box 13"/>
          <p:cNvSpPr txBox="1">
            <a:spLocks noChangeArrowheads="1"/>
          </p:cNvSpPr>
          <p:nvPr/>
        </p:nvSpPr>
        <p:spPr bwMode="auto">
          <a:xfrm>
            <a:off x="180975" y="2097088"/>
            <a:ext cx="8686800" cy="954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pt-BR" sz="2800" b="1" dirty="0"/>
              <a:t>Câu 2:</a:t>
            </a:r>
            <a:r>
              <a:rPr lang="pt-BR" sz="2800" dirty="0"/>
              <a:t> Nêu lên mục đích hành động của toàn thế giới: tất cả vì quyền lợi và hạnh phúc của trẻ em.</a:t>
            </a:r>
            <a:endParaRPr lang="en-US" sz="2800" dirty="0"/>
          </a:p>
        </p:txBody>
      </p:sp>
      <p:sp>
        <p:nvSpPr>
          <p:cNvPr id="4100" name="Rectangle 4"/>
          <p:cNvSpPr>
            <a:spLocks noChangeArrowheads="1"/>
          </p:cNvSpPr>
          <p:nvPr/>
        </p:nvSpPr>
        <p:spPr bwMode="auto">
          <a:xfrm>
            <a:off x="379413" y="3962400"/>
            <a:ext cx="830580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pt-BR" sz="2800" b="1" dirty="0"/>
              <a:t>Câu 3:</a:t>
            </a:r>
            <a:r>
              <a:rPr lang="pt-BR" sz="2800" dirty="0"/>
              <a:t> Biện pháp tu từ: Lặp lại cấu trúc câu</a:t>
            </a:r>
            <a:endParaRPr lang="en-US" sz="2800" dirty="0"/>
          </a:p>
          <a:p>
            <a:r>
              <a:rPr lang="pt-BR" sz="2800" dirty="0"/>
              <a:t>- T/d: Tạo giọng điệu mạnh mẽ, dứt khoát.</a:t>
            </a:r>
            <a:endParaRPr lang="en-US" sz="2800" dirty="0"/>
          </a:p>
          <a:p>
            <a:r>
              <a:rPr lang="pt-BR" sz="2800" dirty="0"/>
              <a:t>+ Nhấn mạnh những quyền mà trẻ em được hưởng, khẳng định trẻ em cần được</a:t>
            </a:r>
            <a:endParaRPr lang="en-US" sz="2800" dirty="0"/>
          </a:p>
          <a:p>
            <a:r>
              <a:rPr lang="pt-BR" sz="2800" dirty="0"/>
              <a:t>bảo vệ và phát triển.</a:t>
            </a:r>
            <a:endParaRPr lang="en-US" sz="2800" dirty="0"/>
          </a:p>
        </p:txBody>
      </p:sp>
    </p:spTree>
    <p:extLst>
      <p:ext uri="{BB962C8B-B14F-4D97-AF65-F5344CB8AC3E}">
        <p14:creationId xmlns:p14="http://schemas.microsoft.com/office/powerpoint/2010/main" val="19648182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109"/>
                                        </p:tgtEl>
                                        <p:attrNameLst>
                                          <p:attrName>style.visibility</p:attrName>
                                        </p:attrNameLst>
                                      </p:cBhvr>
                                      <p:to>
                                        <p:strVal val="visible"/>
                                      </p:to>
                                    </p:set>
                                    <p:animEffect transition="in" filter="diamond(in)">
                                      <p:cBhvr>
                                        <p:cTn id="7" dur="500"/>
                                        <p:tgtEl>
                                          <p:spTgt spid="4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8" name="Text Box 12"/>
          <p:cNvSpPr txBox="1">
            <a:spLocks noChangeArrowheads="1"/>
          </p:cNvSpPr>
          <p:nvPr/>
        </p:nvSpPr>
        <p:spPr bwMode="auto">
          <a:xfrm>
            <a:off x="131763" y="4321175"/>
            <a:ext cx="8945562" cy="1385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pt-BR" sz="2800" b="1" dirty="0"/>
              <a:t>Câu 5:</a:t>
            </a:r>
            <a:r>
              <a:rPr lang="pt-BR" sz="2800" dirty="0"/>
              <a:t> Nguy cơ: đói nghèo, mù chữ, bị bạo hành gia đình, xâm hại, bóc lột.</a:t>
            </a:r>
            <a:endParaRPr lang="en-US" sz="2800" dirty="0"/>
          </a:p>
          <a:p>
            <a:r>
              <a:rPr lang="pt-BR" sz="2800" b="1" dirty="0"/>
              <a:t> </a:t>
            </a:r>
            <a:endParaRPr lang="en-US" sz="2800" dirty="0"/>
          </a:p>
        </p:txBody>
      </p:sp>
      <p:sp>
        <p:nvSpPr>
          <p:cNvPr id="4109" name="Text Box 13"/>
          <p:cNvSpPr txBox="1">
            <a:spLocks noChangeArrowheads="1"/>
          </p:cNvSpPr>
          <p:nvPr/>
        </p:nvSpPr>
        <p:spPr bwMode="auto">
          <a:xfrm>
            <a:off x="150813" y="1614488"/>
            <a:ext cx="8686800" cy="267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pt-BR" sz="2800" b="1" dirty="0"/>
              <a:t>Câu 4:</a:t>
            </a:r>
            <a:r>
              <a:rPr lang="pt-BR" sz="2800" dirty="0"/>
              <a:t> Từ chúng dùng để chỉ Tất cả trẻ em trên thế giới</a:t>
            </a:r>
            <a:endParaRPr lang="en-US" sz="2800" dirty="0"/>
          </a:p>
          <a:p>
            <a:r>
              <a:rPr lang="pt-BR" sz="2800" dirty="0"/>
              <a:t>- Nghĩa là: chúng phải được sống trong môi trường hòa bình, luôn có sự tương trợ, giúp đỡ lan nhau trên mọi lĩnh vực; không có hiềm khích, không có chiến tranh. Đó là điều kiện tốt để cho trẻ em phát triển cả về thể chất và tâm hồn.</a:t>
            </a:r>
            <a:endParaRPr lang="en-US" sz="2800" dirty="0"/>
          </a:p>
        </p:txBody>
      </p:sp>
    </p:spTree>
    <p:extLst>
      <p:ext uri="{BB962C8B-B14F-4D97-AF65-F5344CB8AC3E}">
        <p14:creationId xmlns:p14="http://schemas.microsoft.com/office/powerpoint/2010/main" val="11217900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109"/>
                                        </p:tgtEl>
                                        <p:attrNameLst>
                                          <p:attrName>style.visibility</p:attrName>
                                        </p:attrNameLst>
                                      </p:cBhvr>
                                      <p:to>
                                        <p:strVal val="visible"/>
                                      </p:to>
                                    </p:set>
                                    <p:animEffect transition="in" filter="diamond(in)">
                                      <p:cBhvr>
                                        <p:cTn id="7" dur="500"/>
                                        <p:tgtEl>
                                          <p:spTgt spid="410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4108"/>
                                        </p:tgtEl>
                                        <p:attrNameLst>
                                          <p:attrName>style.visibility</p:attrName>
                                        </p:attrNameLst>
                                      </p:cBhvr>
                                      <p:to>
                                        <p:strVal val="visible"/>
                                      </p:to>
                                    </p:set>
                                    <p:animEffect transition="in" filter="slide(fromBottom)">
                                      <p:cBhvr>
                                        <p:cTn id="12" dur="500"/>
                                        <p:tgtEl>
                                          <p:spTgt spid="4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8" grpId="0"/>
      <p:bldP spid="410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9" name="Text Box 13"/>
          <p:cNvSpPr txBox="1">
            <a:spLocks noChangeArrowheads="1"/>
          </p:cNvSpPr>
          <p:nvPr/>
        </p:nvSpPr>
        <p:spPr bwMode="auto">
          <a:xfrm>
            <a:off x="152400" y="0"/>
            <a:ext cx="8991600" cy="6370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endParaRPr lang="pt-BR" sz="2400" b="1" dirty="0"/>
          </a:p>
          <a:p>
            <a:r>
              <a:rPr lang="pt-BR" sz="2400" b="1" dirty="0"/>
              <a:t>ĐỀ2: Đọc đoạn trích sau và trả lời các câu hỏi:</a:t>
            </a:r>
            <a:endParaRPr lang="en-US" sz="2400" dirty="0"/>
          </a:p>
          <a:p>
            <a:r>
              <a:rPr lang="pt-BR" sz="2400" i="1" dirty="0"/>
              <a:t>“Cần tạo cho trẻ em cơ hội tìm biết được nguồn gốc lai lịch của mình và nhận thức được giá trị của bản thân trong một môi trường mà các em cảm thấy là nơi nương tựa an toàn, thông qua gia đình hoặc những người khác trông nom các em tạo ra. Phải chuẩn bị để các em có thể sống một cuộc sống có trách nhiệm trong một xã hội tự do. Cần khuyến khích trẻ em ngay từ lúc còn nhỏ tham gia vào sinh hoạt</a:t>
            </a:r>
            <a:r>
              <a:rPr lang="en-US" sz="2400" dirty="0"/>
              <a:t> </a:t>
            </a:r>
            <a:r>
              <a:rPr lang="pt-BR" sz="2400" i="1" dirty="0"/>
              <a:t>văn hóa xã hội”.</a:t>
            </a:r>
            <a:endParaRPr lang="en-US" sz="2400" dirty="0"/>
          </a:p>
          <a:p>
            <a:r>
              <a:rPr lang="vi-VN" sz="2400" b="1" dirty="0"/>
              <a:t>Câu </a:t>
            </a:r>
            <a:r>
              <a:rPr lang="en-US" sz="2400" b="1" dirty="0"/>
              <a:t>1</a:t>
            </a:r>
            <a:r>
              <a:rPr lang="vi-VN" sz="2400" b="1" dirty="0"/>
              <a:t>: </a:t>
            </a:r>
            <a:r>
              <a:rPr lang="vi-VN" sz="2400" dirty="0"/>
              <a:t> </a:t>
            </a:r>
            <a:endParaRPr lang="en-US" sz="2400" dirty="0"/>
          </a:p>
          <a:p>
            <a:r>
              <a:rPr lang="pt-BR" sz="2400" dirty="0"/>
              <a:t>Xét theo mục đích nói, các câu trong đoạn văn trên thuộc kiểu câu gì? Tác dụng</a:t>
            </a:r>
            <a:r>
              <a:rPr lang="en-US" sz="2400" dirty="0"/>
              <a:t> </a:t>
            </a:r>
            <a:r>
              <a:rPr lang="pt-BR" sz="2400" dirty="0"/>
              <a:t>của kiểu câu đó trong việc biểu đạt nội dung của đoạn văn trên?</a:t>
            </a:r>
            <a:endParaRPr lang="en-US" sz="2400" dirty="0"/>
          </a:p>
          <a:p>
            <a:r>
              <a:rPr lang="vi-VN" sz="2400" b="1" dirty="0"/>
              <a:t>Câu </a:t>
            </a:r>
            <a:r>
              <a:rPr lang="en-US" sz="2400" b="1" dirty="0"/>
              <a:t>2</a:t>
            </a:r>
            <a:r>
              <a:rPr lang="vi-VN" sz="2400" b="1" dirty="0"/>
              <a:t>: </a:t>
            </a:r>
            <a:r>
              <a:rPr lang="vi-VN" sz="2400" dirty="0"/>
              <a:t> </a:t>
            </a:r>
            <a:endParaRPr lang="en-US" sz="2400" dirty="0"/>
          </a:p>
          <a:p>
            <a:r>
              <a:rPr lang="pt-BR" sz="2400" dirty="0"/>
              <a:t>Theo em, việc nhận thức được giá trị của bản thân có ý nghĩa quan trọng nhưthế nào đối với trẻ em? Tại sao ngay từ lúc còn nhỏ, trẻ em cần tham gia vào sinh</a:t>
            </a:r>
            <a:r>
              <a:rPr lang="en-US" sz="2400" dirty="0"/>
              <a:t> </a:t>
            </a:r>
            <a:r>
              <a:rPr lang="pt-BR" sz="2400" dirty="0"/>
              <a:t>hoạt văn hóa xã hội ?</a:t>
            </a:r>
            <a:endParaRPr lang="en-US" sz="2400" dirty="0"/>
          </a:p>
        </p:txBody>
      </p:sp>
    </p:spTree>
    <p:extLst>
      <p:ext uri="{BB962C8B-B14F-4D97-AF65-F5344CB8AC3E}">
        <p14:creationId xmlns:p14="http://schemas.microsoft.com/office/powerpoint/2010/main" val="151867675"/>
      </p:ext>
    </p:extLst>
  </p:cSld>
  <p:clrMapOvr>
    <a:masterClrMapping/>
  </p:clrMapOvr>
  <p:transition spd="slow">
    <p:newsfla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4829"/>
                                        </p:tgtEl>
                                        <p:attrNameLst>
                                          <p:attrName>style.visibility</p:attrName>
                                        </p:attrNameLst>
                                      </p:cBhvr>
                                      <p:to>
                                        <p:strVal val="visible"/>
                                      </p:to>
                                    </p:set>
                                    <p:anim calcmode="lin" valueType="num">
                                      <p:cBhvr>
                                        <p:cTn id="7" dur="2000" fill="hold"/>
                                        <p:tgtEl>
                                          <p:spTgt spid="34829"/>
                                        </p:tgtEl>
                                        <p:attrNameLst>
                                          <p:attrName>ppt_w</p:attrName>
                                        </p:attrNameLst>
                                      </p:cBhvr>
                                      <p:tavLst>
                                        <p:tav tm="0">
                                          <p:val>
                                            <p:strVal val="#ppt_w*0.70"/>
                                          </p:val>
                                        </p:tav>
                                        <p:tav tm="100000">
                                          <p:val>
                                            <p:strVal val="#ppt_w"/>
                                          </p:val>
                                        </p:tav>
                                      </p:tavLst>
                                    </p:anim>
                                    <p:anim calcmode="lin" valueType="num">
                                      <p:cBhvr>
                                        <p:cTn id="8" dur="2000" fill="hold"/>
                                        <p:tgtEl>
                                          <p:spTgt spid="34829"/>
                                        </p:tgtEl>
                                        <p:attrNameLst>
                                          <p:attrName>ppt_h</p:attrName>
                                        </p:attrNameLst>
                                      </p:cBhvr>
                                      <p:tavLst>
                                        <p:tav tm="0">
                                          <p:val>
                                            <p:strVal val="#ppt_h"/>
                                          </p:val>
                                        </p:tav>
                                        <p:tav tm="100000">
                                          <p:val>
                                            <p:strVal val="#ppt_h"/>
                                          </p:val>
                                        </p:tav>
                                      </p:tavLst>
                                    </p:anim>
                                    <p:animEffect transition="in" filter="fade">
                                      <p:cBhvr>
                                        <p:cTn id="9" dur="2000"/>
                                        <p:tgtEl>
                                          <p:spTgt spid="348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title"/>
          </p:nvPr>
        </p:nvSpPr>
        <p:spPr>
          <a:xfrm>
            <a:off x="76200" y="152400"/>
            <a:ext cx="8839200" cy="1143000"/>
          </a:xfrm>
        </p:spPr>
        <p:txBody>
          <a:bodyPr>
            <a:normAutofit fontScale="90000"/>
          </a:bodyPr>
          <a:lstStyle/>
          <a:p>
            <a:pPr algn="l"/>
            <a:r>
              <a:rPr lang="en-US" sz="2800" i="1" dirty="0">
                <a:solidFill>
                  <a:srgbClr val="0000FF"/>
                </a:solidFill>
                <a:latin typeface=".VnTime" pitchFamily="34" charset="0"/>
              </a:rPr>
              <a:t> </a:t>
            </a:r>
            <a:br>
              <a:rPr lang="en-US" sz="2800" i="1" dirty="0">
                <a:solidFill>
                  <a:srgbClr val="0000FF"/>
                </a:solidFill>
                <a:latin typeface=".VnTime" pitchFamily="34" charset="0"/>
              </a:rPr>
            </a:br>
            <a:r>
              <a:rPr lang="vi-VN" sz="2800" b="1" dirty="0"/>
              <a:t>Câu </a:t>
            </a:r>
            <a:r>
              <a:rPr lang="en-US" sz="2800" b="1" dirty="0"/>
              <a:t>1</a:t>
            </a:r>
            <a:r>
              <a:rPr lang="vi-VN" sz="2800" b="1" dirty="0"/>
              <a:t>:</a:t>
            </a:r>
            <a:r>
              <a:rPr lang="vi-VN" sz="2800" dirty="0"/>
              <a:t> </a:t>
            </a:r>
            <a:br>
              <a:rPr lang="en-US" sz="2800" dirty="0"/>
            </a:br>
            <a:r>
              <a:rPr lang="pt-BR" sz="2800" dirty="0"/>
              <a:t>- Câu cầu khiến.</a:t>
            </a:r>
            <a:br>
              <a:rPr lang="en-US" sz="2800" dirty="0"/>
            </a:br>
            <a:r>
              <a:rPr lang="pt-BR" sz="2800" dirty="0"/>
              <a:t>- T/d: Nhấn mạnh nhiệm vụ cấp bách mà các nước cần phải nỗ lực hành động vì quyền trẻ em.</a:t>
            </a:r>
            <a:endParaRPr lang="en-US" sz="2800" dirty="0"/>
          </a:p>
        </p:txBody>
      </p:sp>
      <p:sp>
        <p:nvSpPr>
          <p:cNvPr id="4109" name="Text Box 13"/>
          <p:cNvSpPr txBox="1">
            <a:spLocks noChangeArrowheads="1"/>
          </p:cNvSpPr>
          <p:nvPr/>
        </p:nvSpPr>
        <p:spPr bwMode="auto">
          <a:xfrm>
            <a:off x="180975" y="2097088"/>
            <a:ext cx="8686800" cy="310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vi-VN" sz="2800" b="1" dirty="0"/>
              <a:t>Câu </a:t>
            </a:r>
            <a:r>
              <a:rPr lang="en-US" sz="2800" b="1" dirty="0"/>
              <a:t>2</a:t>
            </a:r>
            <a:r>
              <a:rPr lang="vi-VN" sz="2800" b="1" dirty="0"/>
              <a:t>: </a:t>
            </a:r>
            <a:r>
              <a:rPr lang="vi-VN" sz="2800" dirty="0"/>
              <a:t> </a:t>
            </a:r>
            <a:endParaRPr lang="en-US" sz="2800" dirty="0"/>
          </a:p>
          <a:p>
            <a:r>
              <a:rPr lang="pt-BR" sz="2800" dirty="0"/>
              <a:t>- Ý nghĩa: Để phát huy cái mạnh, khắc phục cái yếu của bản thân.</a:t>
            </a:r>
            <a:endParaRPr lang="en-US" sz="2800" dirty="0"/>
          </a:p>
          <a:p>
            <a:r>
              <a:rPr lang="pt-BR" sz="2800" dirty="0"/>
              <a:t>- Ngay từ lúc còn nhỏ, trẻ em cần tham gia vào sinh hoạt văn hóa xã hội, để: trẻ em có cơ hội phát triển toàn diện, được học hỏi và giao lưu với bạn bè, được rèn luyện bản thân về kỹ năng sống.</a:t>
            </a:r>
            <a:endParaRPr lang="en-US" sz="2800" dirty="0"/>
          </a:p>
        </p:txBody>
      </p:sp>
    </p:spTree>
    <p:extLst>
      <p:ext uri="{BB962C8B-B14F-4D97-AF65-F5344CB8AC3E}">
        <p14:creationId xmlns:p14="http://schemas.microsoft.com/office/powerpoint/2010/main" val="18091086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109"/>
                                        </p:tgtEl>
                                        <p:attrNameLst>
                                          <p:attrName>style.visibility</p:attrName>
                                        </p:attrNameLst>
                                      </p:cBhvr>
                                      <p:to>
                                        <p:strVal val="visible"/>
                                      </p:to>
                                    </p:set>
                                    <p:animEffect transition="in" filter="diamond(in)">
                                      <p:cBhvr>
                                        <p:cTn id="7" dur="500"/>
                                        <p:tgtEl>
                                          <p:spTgt spid="4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9" name="Text Box 13"/>
          <p:cNvSpPr txBox="1">
            <a:spLocks noChangeArrowheads="1"/>
          </p:cNvSpPr>
          <p:nvPr/>
        </p:nvSpPr>
        <p:spPr bwMode="auto">
          <a:xfrm>
            <a:off x="152400" y="0"/>
            <a:ext cx="8991600" cy="674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pt-BR" sz="2400" b="1" dirty="0"/>
              <a:t>ĐỀ 3:</a:t>
            </a:r>
            <a:r>
              <a:rPr lang="pt-BR" sz="2400" dirty="0"/>
              <a:t>Đọc đoạn trích sau: </a:t>
            </a:r>
            <a:endParaRPr lang="en-US" sz="2400" dirty="0"/>
          </a:p>
          <a:p>
            <a:r>
              <a:rPr lang="pt-BR" sz="2400" dirty="0"/>
              <a:t> Cần tạo cho trẻ em cơ hội tìm biết được nguồn gốc lai lịch của mình và nhận thức được giá trị của bản thân trong một môi trường mà các em cảm thấy là nơi nương tựa an toàn, thông qua gia đình hoặc những người khác trông nom các em tạo ra. Phải chuẩn bị để các em có thể sống một cuộc sống có trách nhiệm trong một xã hội tự do. Cần khuyến khích trẻ em ngay từ lúc còn nhỏ tham gia vào sinh hoạt văn hóa xã hội… </a:t>
            </a:r>
          </a:p>
          <a:p>
            <a:r>
              <a:rPr lang="vi-VN" sz="2400" b="1" dirty="0"/>
              <a:t>Câu </a:t>
            </a:r>
            <a:r>
              <a:rPr lang="pt-BR" sz="2400" b="1" dirty="0"/>
              <a:t>1</a:t>
            </a:r>
            <a:r>
              <a:rPr lang="vi-VN" sz="2400" b="1" dirty="0"/>
              <a:t>: </a:t>
            </a:r>
            <a:r>
              <a:rPr lang="vi-VN" sz="2400" dirty="0"/>
              <a:t> </a:t>
            </a:r>
            <a:r>
              <a:rPr lang="pt-BR" sz="2400" dirty="0"/>
              <a:t>Hãy cho biết nội dung của đoạn trích trên? </a:t>
            </a:r>
            <a:endParaRPr lang="en-US" sz="2400" dirty="0"/>
          </a:p>
          <a:p>
            <a:r>
              <a:rPr lang="vi-VN" sz="2400" b="1" dirty="0"/>
              <a:t>Câu </a:t>
            </a:r>
            <a:r>
              <a:rPr lang="pt-BR" sz="2400" b="1" dirty="0"/>
              <a:t>2</a:t>
            </a:r>
            <a:r>
              <a:rPr lang="vi-VN" sz="2400" b="1" dirty="0"/>
              <a:t>: </a:t>
            </a:r>
            <a:r>
              <a:rPr lang="vi-VN" sz="2400" dirty="0"/>
              <a:t> </a:t>
            </a:r>
            <a:r>
              <a:rPr lang="pt-BR" sz="2400" dirty="0"/>
              <a:t>Tìm ít nhất 4 từ mượn của tiếng Hán được sử dụng trong đoạn trích trên? </a:t>
            </a:r>
            <a:endParaRPr lang="en-US" sz="2400" dirty="0"/>
          </a:p>
          <a:p>
            <a:r>
              <a:rPr lang="vi-VN" sz="2400" b="1" dirty="0"/>
              <a:t>Câu </a:t>
            </a:r>
            <a:r>
              <a:rPr lang="pt-BR" sz="2400" b="1" dirty="0"/>
              <a:t>3</a:t>
            </a:r>
            <a:r>
              <a:rPr lang="vi-VN" sz="2400" b="1" dirty="0"/>
              <a:t>: </a:t>
            </a:r>
            <a:r>
              <a:rPr lang="pt-BR" sz="2400" dirty="0"/>
              <a:t>Có ý kiến cho rằng gia đình và những người thân chính là yếu tố quan trọng cho sự phát triển của trẻ em. </a:t>
            </a:r>
            <a:r>
              <a:rPr lang="en-US" sz="2400" dirty="0" err="1"/>
              <a:t>Em</a:t>
            </a:r>
            <a:r>
              <a:rPr lang="en-US" sz="2400" dirty="0"/>
              <a:t> </a:t>
            </a:r>
            <a:r>
              <a:rPr lang="en-US" sz="2400" dirty="0" err="1"/>
              <a:t>có</a:t>
            </a:r>
            <a:r>
              <a:rPr lang="en-US" sz="2400" dirty="0"/>
              <a:t> </a:t>
            </a:r>
            <a:r>
              <a:rPr lang="en-US" sz="2400" dirty="0" err="1"/>
              <a:t>đồng</a:t>
            </a:r>
            <a:r>
              <a:rPr lang="en-US" sz="2400" dirty="0"/>
              <a:t> ý </a:t>
            </a:r>
            <a:r>
              <a:rPr lang="en-US" sz="2400" dirty="0" err="1"/>
              <a:t>với</a:t>
            </a:r>
            <a:r>
              <a:rPr lang="en-US" sz="2400" dirty="0"/>
              <a:t> ý </a:t>
            </a:r>
            <a:r>
              <a:rPr lang="en-US" sz="2400" dirty="0" err="1"/>
              <a:t>kiến</a:t>
            </a:r>
            <a:r>
              <a:rPr lang="en-US" sz="2400" dirty="0"/>
              <a:t> </a:t>
            </a:r>
            <a:r>
              <a:rPr lang="en-US" sz="2400" dirty="0" err="1"/>
              <a:t>đó</a:t>
            </a:r>
            <a:r>
              <a:rPr lang="en-US" sz="2400" dirty="0"/>
              <a:t> hay </a:t>
            </a:r>
            <a:r>
              <a:rPr lang="en-US" sz="2400" dirty="0" err="1"/>
              <a:t>không</a:t>
            </a:r>
            <a:r>
              <a:rPr lang="en-US" sz="2400" dirty="0"/>
              <a:t>? </a:t>
            </a:r>
            <a:r>
              <a:rPr lang="en-US" sz="2400" dirty="0" err="1"/>
              <a:t>Vì</a:t>
            </a:r>
            <a:r>
              <a:rPr lang="en-US" sz="2400" dirty="0"/>
              <a:t> </a:t>
            </a:r>
            <a:r>
              <a:rPr lang="en-US" sz="2400" dirty="0" err="1"/>
              <a:t>sao</a:t>
            </a:r>
            <a:r>
              <a:rPr lang="en-US" sz="2400" dirty="0"/>
              <a:t>? </a:t>
            </a:r>
          </a:p>
          <a:p>
            <a:r>
              <a:rPr lang="vi-VN" sz="2400" b="1" dirty="0"/>
              <a:t>Câu 4: </a:t>
            </a:r>
            <a:r>
              <a:rPr lang="en-US" sz="2400" dirty="0" err="1"/>
              <a:t>Tại</a:t>
            </a:r>
            <a:r>
              <a:rPr lang="en-US" sz="2400" dirty="0"/>
              <a:t> </a:t>
            </a:r>
            <a:r>
              <a:rPr lang="en-US" sz="2400" dirty="0" err="1"/>
              <a:t>sao</a:t>
            </a:r>
            <a:r>
              <a:rPr lang="en-US" sz="2400" dirty="0"/>
              <a:t> </a:t>
            </a:r>
            <a:r>
              <a:rPr lang="en-US" sz="2400" dirty="0" err="1"/>
              <a:t>việc</a:t>
            </a:r>
            <a:r>
              <a:rPr lang="en-US" sz="2400" dirty="0"/>
              <a:t> </a:t>
            </a:r>
            <a:r>
              <a:rPr lang="en-US" sz="2400" dirty="0" err="1"/>
              <a:t>bảo</a:t>
            </a:r>
            <a:r>
              <a:rPr lang="en-US" sz="2400" dirty="0"/>
              <a:t> </a:t>
            </a:r>
            <a:r>
              <a:rPr lang="en-US" sz="2400" dirty="0" err="1"/>
              <a:t>vệ</a:t>
            </a:r>
            <a:r>
              <a:rPr lang="en-US" sz="2400" dirty="0"/>
              <a:t> </a:t>
            </a:r>
            <a:r>
              <a:rPr lang="en-US" sz="2400" dirty="0" err="1"/>
              <a:t>trẻ</a:t>
            </a:r>
            <a:r>
              <a:rPr lang="en-US" sz="2400" dirty="0"/>
              <a:t> </a:t>
            </a:r>
            <a:r>
              <a:rPr lang="en-US" sz="2400" dirty="0" err="1"/>
              <a:t>em</a:t>
            </a:r>
            <a:r>
              <a:rPr lang="en-US" sz="2400" dirty="0"/>
              <a:t> </a:t>
            </a:r>
            <a:r>
              <a:rPr lang="en-US" sz="2400" dirty="0" err="1"/>
              <a:t>lại</a:t>
            </a:r>
            <a:r>
              <a:rPr lang="en-US" sz="2400" dirty="0"/>
              <a:t> </a:t>
            </a:r>
            <a:r>
              <a:rPr lang="en-US" sz="2400" dirty="0" err="1"/>
              <a:t>là</a:t>
            </a:r>
            <a:r>
              <a:rPr lang="en-US" sz="2400" dirty="0"/>
              <a:t> </a:t>
            </a:r>
            <a:r>
              <a:rPr lang="en-US" sz="2400" dirty="0" err="1"/>
              <a:t>việc</a:t>
            </a:r>
            <a:r>
              <a:rPr lang="en-US" sz="2400" dirty="0"/>
              <a:t> </a:t>
            </a:r>
            <a:r>
              <a:rPr lang="en-US" sz="2400" dirty="0" err="1"/>
              <a:t>quan</a:t>
            </a:r>
            <a:r>
              <a:rPr lang="en-US" sz="2400" dirty="0"/>
              <a:t> </a:t>
            </a:r>
            <a:r>
              <a:rPr lang="en-US" sz="2400" dirty="0" err="1"/>
              <a:t>trọng</a:t>
            </a:r>
            <a:r>
              <a:rPr lang="en-US" sz="2400" dirty="0"/>
              <a:t>? </a:t>
            </a:r>
          </a:p>
          <a:p>
            <a:r>
              <a:rPr lang="vi-VN" sz="2400" b="1" dirty="0"/>
              <a:t>Câu </a:t>
            </a:r>
            <a:r>
              <a:rPr lang="en-US" sz="2400" b="1" dirty="0"/>
              <a:t>5</a:t>
            </a:r>
            <a:r>
              <a:rPr lang="vi-VN" sz="2400" b="1" dirty="0"/>
              <a:t>: </a:t>
            </a:r>
            <a:r>
              <a:rPr lang="vi-VN" sz="2400" dirty="0"/>
              <a:t> </a:t>
            </a:r>
            <a:r>
              <a:rPr lang="en-US" sz="2400" dirty="0"/>
              <a:t>“ </a:t>
            </a:r>
            <a:r>
              <a:rPr lang="en-US" sz="2400" dirty="0" err="1"/>
              <a:t>Phải</a:t>
            </a:r>
            <a:r>
              <a:rPr lang="en-US" sz="2400" dirty="0"/>
              <a:t> </a:t>
            </a:r>
            <a:r>
              <a:rPr lang="en-US" sz="2400" dirty="0" err="1"/>
              <a:t>chuẩn</a:t>
            </a:r>
            <a:r>
              <a:rPr lang="en-US" sz="2400" dirty="0"/>
              <a:t> </a:t>
            </a:r>
            <a:r>
              <a:rPr lang="en-US" sz="2400" dirty="0" err="1"/>
              <a:t>bị</a:t>
            </a:r>
            <a:r>
              <a:rPr lang="en-US" sz="2400" dirty="0"/>
              <a:t> </a:t>
            </a:r>
            <a:r>
              <a:rPr lang="en-US" sz="2400" dirty="0" err="1"/>
              <a:t>để</a:t>
            </a:r>
            <a:r>
              <a:rPr lang="en-US" sz="2400" dirty="0"/>
              <a:t> </a:t>
            </a:r>
            <a:r>
              <a:rPr lang="en-US" sz="2400" dirty="0" err="1"/>
              <a:t>các</a:t>
            </a:r>
            <a:r>
              <a:rPr lang="en-US" sz="2400" dirty="0"/>
              <a:t> </a:t>
            </a:r>
            <a:r>
              <a:rPr lang="en-US" sz="2400" dirty="0" err="1"/>
              <a:t>em</a:t>
            </a:r>
            <a:r>
              <a:rPr lang="en-US" sz="2400" dirty="0"/>
              <a:t> </a:t>
            </a:r>
            <a:r>
              <a:rPr lang="en-US" sz="2400" dirty="0" err="1"/>
              <a:t>có</a:t>
            </a:r>
            <a:r>
              <a:rPr lang="en-US" sz="2400" dirty="0"/>
              <a:t> </a:t>
            </a:r>
            <a:r>
              <a:rPr lang="en-US" sz="2400" dirty="0" err="1"/>
              <a:t>thể</a:t>
            </a:r>
            <a:r>
              <a:rPr lang="en-US" sz="2400" dirty="0"/>
              <a:t> </a:t>
            </a:r>
            <a:r>
              <a:rPr lang="en-US" sz="2400" dirty="0" err="1"/>
              <a:t>sống</a:t>
            </a:r>
            <a:r>
              <a:rPr lang="en-US" sz="2400" dirty="0"/>
              <a:t> </a:t>
            </a:r>
            <a:r>
              <a:rPr lang="en-US" sz="2400" dirty="0" err="1"/>
              <a:t>một</a:t>
            </a:r>
            <a:r>
              <a:rPr lang="en-US" sz="2400" dirty="0"/>
              <a:t> </a:t>
            </a:r>
            <a:r>
              <a:rPr lang="en-US" sz="2400" dirty="0" err="1"/>
              <a:t>cuộc</a:t>
            </a:r>
            <a:r>
              <a:rPr lang="en-US" sz="2400" dirty="0"/>
              <a:t> </a:t>
            </a:r>
            <a:r>
              <a:rPr lang="en-US" sz="2400" dirty="0" err="1"/>
              <a:t>sống</a:t>
            </a:r>
            <a:r>
              <a:rPr lang="en-US" sz="2400" dirty="0"/>
              <a:t> </a:t>
            </a:r>
            <a:r>
              <a:rPr lang="en-US" sz="2400" dirty="0" err="1"/>
              <a:t>có</a:t>
            </a:r>
            <a:r>
              <a:rPr lang="en-US" sz="2400" dirty="0"/>
              <a:t> </a:t>
            </a:r>
            <a:r>
              <a:rPr lang="en-US" sz="2400" dirty="0" err="1"/>
              <a:t>trách</a:t>
            </a:r>
            <a:r>
              <a:rPr lang="en-US" sz="2400" dirty="0"/>
              <a:t> </a:t>
            </a:r>
            <a:r>
              <a:rPr lang="en-US" sz="2400" dirty="0" err="1"/>
              <a:t>nhiệm</a:t>
            </a:r>
            <a:r>
              <a:rPr lang="en-US" sz="2400" dirty="0"/>
              <a:t>…” </a:t>
            </a:r>
            <a:r>
              <a:rPr lang="en-US" sz="2400" dirty="0" err="1"/>
              <a:t>Viết</a:t>
            </a:r>
            <a:r>
              <a:rPr lang="en-US" sz="2400" dirty="0"/>
              <a:t> </a:t>
            </a:r>
            <a:r>
              <a:rPr lang="en-US" sz="2400" dirty="0" err="1"/>
              <a:t>một</a:t>
            </a:r>
            <a:r>
              <a:rPr lang="en-US" sz="2400" dirty="0"/>
              <a:t> </a:t>
            </a:r>
            <a:r>
              <a:rPr lang="en-US" sz="2400" dirty="0" err="1"/>
              <a:t>văn</a:t>
            </a:r>
            <a:r>
              <a:rPr lang="en-US" sz="2400" dirty="0"/>
              <a:t> </a:t>
            </a:r>
            <a:r>
              <a:rPr lang="en-US" sz="2400" dirty="0" err="1"/>
              <a:t>bản</a:t>
            </a:r>
            <a:r>
              <a:rPr lang="en-US" sz="2400" dirty="0"/>
              <a:t> </a:t>
            </a:r>
            <a:r>
              <a:rPr lang="en-US" sz="2400" dirty="0" err="1"/>
              <a:t>ngắn</a:t>
            </a:r>
            <a:r>
              <a:rPr lang="en-US" sz="2400" dirty="0"/>
              <a:t> ( </a:t>
            </a:r>
            <a:r>
              <a:rPr lang="en-US" sz="2400" dirty="0" err="1"/>
              <a:t>khoảng</a:t>
            </a:r>
            <a:r>
              <a:rPr lang="en-US" sz="2400" dirty="0"/>
              <a:t> 1 </a:t>
            </a:r>
            <a:r>
              <a:rPr lang="en-US" sz="2400" dirty="0" err="1"/>
              <a:t>trang</a:t>
            </a:r>
            <a:r>
              <a:rPr lang="en-US" sz="2400" dirty="0"/>
              <a:t> </a:t>
            </a:r>
            <a:r>
              <a:rPr lang="en-US" sz="2400" dirty="0" err="1"/>
              <a:t>giấy</a:t>
            </a:r>
            <a:r>
              <a:rPr lang="en-US" sz="2400" dirty="0"/>
              <a:t> </a:t>
            </a:r>
            <a:r>
              <a:rPr lang="en-US" sz="2400" dirty="0" err="1"/>
              <a:t>thi</a:t>
            </a:r>
            <a:r>
              <a:rPr lang="en-US" sz="2400" dirty="0"/>
              <a:t> )  </a:t>
            </a:r>
            <a:r>
              <a:rPr lang="en-US" sz="2400" dirty="0" err="1"/>
              <a:t>bàn</a:t>
            </a:r>
            <a:r>
              <a:rPr lang="en-US" sz="2400" dirty="0"/>
              <a:t> </a:t>
            </a:r>
            <a:r>
              <a:rPr lang="en-US" sz="2400" dirty="0" err="1"/>
              <a:t>luận</a:t>
            </a:r>
            <a:r>
              <a:rPr lang="en-US" sz="2400" dirty="0"/>
              <a:t> </a:t>
            </a:r>
            <a:r>
              <a:rPr lang="en-US" sz="2400" dirty="0" err="1"/>
              <a:t>về</a:t>
            </a:r>
            <a:r>
              <a:rPr lang="en-US" sz="2400" dirty="0"/>
              <a:t> </a:t>
            </a:r>
            <a:r>
              <a:rPr lang="en-US" sz="2400" b="1" dirty="0" err="1"/>
              <a:t>sống</a:t>
            </a:r>
            <a:r>
              <a:rPr lang="en-US" sz="2400" b="1" dirty="0"/>
              <a:t> </a:t>
            </a:r>
            <a:r>
              <a:rPr lang="en-US" sz="2400" b="1" dirty="0" err="1"/>
              <a:t>có</a:t>
            </a:r>
            <a:r>
              <a:rPr lang="en-US" sz="2400" b="1" dirty="0"/>
              <a:t> </a:t>
            </a:r>
            <a:r>
              <a:rPr lang="en-US" sz="2400" b="1" dirty="0" err="1"/>
              <a:t>trách</a:t>
            </a:r>
            <a:r>
              <a:rPr lang="en-US" sz="2400" b="1" dirty="0"/>
              <a:t> </a:t>
            </a:r>
            <a:r>
              <a:rPr lang="en-US" sz="2400" b="1" dirty="0" err="1"/>
              <a:t>nhiệm</a:t>
            </a:r>
            <a:r>
              <a:rPr lang="en-US" sz="2400" b="1" dirty="0"/>
              <a:t>. </a:t>
            </a:r>
            <a:endParaRPr lang="en-US" sz="2400" dirty="0"/>
          </a:p>
        </p:txBody>
      </p:sp>
    </p:spTree>
    <p:extLst>
      <p:ext uri="{BB962C8B-B14F-4D97-AF65-F5344CB8AC3E}">
        <p14:creationId xmlns:p14="http://schemas.microsoft.com/office/powerpoint/2010/main" val="2798358987"/>
      </p:ext>
    </p:extLst>
  </p:cSld>
  <p:clrMapOvr>
    <a:masterClrMapping/>
  </p:clrMapOvr>
  <p:transition spd="slow">
    <p:newsfla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4829"/>
                                        </p:tgtEl>
                                        <p:attrNameLst>
                                          <p:attrName>style.visibility</p:attrName>
                                        </p:attrNameLst>
                                      </p:cBhvr>
                                      <p:to>
                                        <p:strVal val="visible"/>
                                      </p:to>
                                    </p:set>
                                    <p:anim calcmode="lin" valueType="num">
                                      <p:cBhvr>
                                        <p:cTn id="7" dur="2000" fill="hold"/>
                                        <p:tgtEl>
                                          <p:spTgt spid="34829"/>
                                        </p:tgtEl>
                                        <p:attrNameLst>
                                          <p:attrName>ppt_w</p:attrName>
                                        </p:attrNameLst>
                                      </p:cBhvr>
                                      <p:tavLst>
                                        <p:tav tm="0">
                                          <p:val>
                                            <p:strVal val="#ppt_w*0.70"/>
                                          </p:val>
                                        </p:tav>
                                        <p:tav tm="100000">
                                          <p:val>
                                            <p:strVal val="#ppt_w"/>
                                          </p:val>
                                        </p:tav>
                                      </p:tavLst>
                                    </p:anim>
                                    <p:anim calcmode="lin" valueType="num">
                                      <p:cBhvr>
                                        <p:cTn id="8" dur="2000" fill="hold"/>
                                        <p:tgtEl>
                                          <p:spTgt spid="34829"/>
                                        </p:tgtEl>
                                        <p:attrNameLst>
                                          <p:attrName>ppt_h</p:attrName>
                                        </p:attrNameLst>
                                      </p:cBhvr>
                                      <p:tavLst>
                                        <p:tav tm="0">
                                          <p:val>
                                            <p:strVal val="#ppt_h"/>
                                          </p:val>
                                        </p:tav>
                                        <p:tav tm="100000">
                                          <p:val>
                                            <p:strVal val="#ppt_h"/>
                                          </p:val>
                                        </p:tav>
                                      </p:tavLst>
                                    </p:anim>
                                    <p:animEffect transition="in" filter="fade">
                                      <p:cBhvr>
                                        <p:cTn id="9" dur="2000"/>
                                        <p:tgtEl>
                                          <p:spTgt spid="348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title"/>
          </p:nvPr>
        </p:nvSpPr>
        <p:spPr>
          <a:xfrm>
            <a:off x="76200" y="152400"/>
            <a:ext cx="8839200" cy="1143000"/>
          </a:xfrm>
        </p:spPr>
        <p:txBody>
          <a:bodyPr/>
          <a:lstStyle/>
          <a:p>
            <a:pPr algn="l"/>
            <a:r>
              <a:rPr lang="en-US" sz="2800" i="1" dirty="0">
                <a:solidFill>
                  <a:srgbClr val="0000FF"/>
                </a:solidFill>
                <a:latin typeface=".VnTime" pitchFamily="34" charset="0"/>
              </a:rPr>
              <a:t> </a:t>
            </a:r>
            <a:r>
              <a:rPr lang="vi-VN" sz="2800" b="1" dirty="0">
                <a:latin typeface="Times New Roman" pitchFamily="18" charset="0"/>
                <a:cs typeface="Times New Roman" pitchFamily="18" charset="0"/>
              </a:rPr>
              <a:t>Câu </a:t>
            </a:r>
            <a:r>
              <a:rPr lang="en-US" sz="2800" b="1" dirty="0">
                <a:latin typeface="Times New Roman" pitchFamily="18" charset="0"/>
                <a:cs typeface="Times New Roman" pitchFamily="18" charset="0"/>
              </a:rPr>
              <a:t>1</a:t>
            </a:r>
            <a:r>
              <a:rPr lang="vi-VN" sz="2800" b="1" dirty="0">
                <a:latin typeface="Times New Roman" pitchFamily="18" charset="0"/>
                <a:cs typeface="Times New Roman" pitchFamily="18" charset="0"/>
              </a:rPr>
              <a:t>: </a:t>
            </a:r>
            <a:r>
              <a:rPr lang="vi-VN" sz="2800" dirty="0">
                <a:latin typeface="Times New Roman" pitchFamily="18" charset="0"/>
                <a:cs typeface="Times New Roman" pitchFamily="18" charset="0"/>
              </a:rPr>
              <a:t>Nội dung: Cần tạo cho trẻ em cuộc sống tốt, sống có trách nhiệm. </a:t>
            </a:r>
            <a:endParaRPr lang="en-US" sz="2800" dirty="0">
              <a:latin typeface="Times New Roman" pitchFamily="18" charset="0"/>
              <a:cs typeface="Times New Roman" pitchFamily="18" charset="0"/>
            </a:endParaRPr>
          </a:p>
        </p:txBody>
      </p:sp>
      <p:sp>
        <p:nvSpPr>
          <p:cNvPr id="4109" name="Text Box 13"/>
          <p:cNvSpPr txBox="1">
            <a:spLocks noChangeArrowheads="1"/>
          </p:cNvSpPr>
          <p:nvPr/>
        </p:nvSpPr>
        <p:spPr bwMode="auto">
          <a:xfrm>
            <a:off x="227013" y="3505200"/>
            <a:ext cx="8686800" cy="95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vi-VN" sz="2800" b="1" dirty="0"/>
              <a:t>Câu 3: </a:t>
            </a:r>
            <a:r>
              <a:rPr lang="vi-VN" sz="2800" dirty="0"/>
              <a:t> Gv tùy vào lựa chọn và cách lý giải, lập luận của hs  ( có thể đồng ý hoặc không đồng ý ) để cho điểm.  </a:t>
            </a:r>
            <a:endParaRPr lang="en-US" sz="2800" dirty="0"/>
          </a:p>
        </p:txBody>
      </p:sp>
      <p:sp>
        <p:nvSpPr>
          <p:cNvPr id="4113" name="Text Box 17"/>
          <p:cNvSpPr txBox="1">
            <a:spLocks noChangeArrowheads="1"/>
          </p:cNvSpPr>
          <p:nvPr/>
        </p:nvSpPr>
        <p:spPr bwMode="auto">
          <a:xfrm>
            <a:off x="198438" y="1758950"/>
            <a:ext cx="8945562" cy="95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vi-VN" sz="2800" b="1" dirty="0"/>
              <a:t>Câu 2: </a:t>
            </a:r>
            <a:r>
              <a:rPr lang="vi-VN" sz="2800" dirty="0"/>
              <a:t>Từ mượn tiếng Hán: nguồn gốc, trách nhiệm, khuyến khích, văn hóa. </a:t>
            </a:r>
            <a:endParaRPr lang="en-US" sz="2800" dirty="0"/>
          </a:p>
        </p:txBody>
      </p:sp>
      <p:sp>
        <p:nvSpPr>
          <p:cNvPr id="5" name="Text Box 13"/>
          <p:cNvSpPr txBox="1">
            <a:spLocks noChangeArrowheads="1"/>
          </p:cNvSpPr>
          <p:nvPr/>
        </p:nvSpPr>
        <p:spPr bwMode="auto">
          <a:xfrm>
            <a:off x="198438" y="4953000"/>
            <a:ext cx="8686800" cy="181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vi-VN" sz="2800" b="1" dirty="0"/>
              <a:t>Câu 4: </a:t>
            </a:r>
            <a:r>
              <a:rPr lang="vi-VN" sz="2800" dirty="0"/>
              <a:t>Việc trẻ bảo vệ trẻ em là quan trọng vì: -Trẻ em dễ bị tổn thương và còn phụ thuộc. </a:t>
            </a:r>
            <a:endParaRPr lang="en-US" sz="2800" dirty="0"/>
          </a:p>
          <a:p>
            <a:r>
              <a:rPr lang="vi-VN" sz="2800" dirty="0"/>
              <a:t>- Chưa đủ năng lực để tự bảo vệ mình. </a:t>
            </a:r>
            <a:endParaRPr lang="en-US" sz="2800" dirty="0"/>
          </a:p>
          <a:p>
            <a:r>
              <a:rPr lang="vi-VN" sz="2800" dirty="0"/>
              <a:t>…  </a:t>
            </a:r>
            <a:endParaRPr lang="en-US" sz="2800" dirty="0"/>
          </a:p>
        </p:txBody>
      </p:sp>
    </p:spTree>
    <p:extLst>
      <p:ext uri="{BB962C8B-B14F-4D97-AF65-F5344CB8AC3E}">
        <p14:creationId xmlns:p14="http://schemas.microsoft.com/office/powerpoint/2010/main" val="39187864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grpId="0" nodeType="withEffect">
                                  <p:stCondLst>
                                    <p:cond delay="0"/>
                                  </p:stCondLst>
                                  <p:childTnLst>
                                    <p:set>
                                      <p:cBhvr>
                                        <p:cTn id="6" dur="1" fill="hold">
                                          <p:stCondLst>
                                            <p:cond delay="0"/>
                                          </p:stCondLst>
                                        </p:cTn>
                                        <p:tgtEl>
                                          <p:spTgt spid="4113"/>
                                        </p:tgtEl>
                                        <p:attrNameLst>
                                          <p:attrName>style.visibility</p:attrName>
                                        </p:attrNameLst>
                                      </p:cBhvr>
                                      <p:to>
                                        <p:strVal val="visible"/>
                                      </p:to>
                                    </p:set>
                                    <p:animEffect transition="in" filter="slide(fromBottom)">
                                      <p:cBhvr>
                                        <p:cTn id="7" dur="500"/>
                                        <p:tgtEl>
                                          <p:spTgt spid="41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4109"/>
                                        </p:tgtEl>
                                        <p:attrNameLst>
                                          <p:attrName>style.visibility</p:attrName>
                                        </p:attrNameLst>
                                      </p:cBhvr>
                                      <p:to>
                                        <p:strVal val="visible"/>
                                      </p:to>
                                    </p:set>
                                    <p:animEffect transition="in" filter="diamond(in)">
                                      <p:cBhvr>
                                        <p:cTn id="12" dur="500"/>
                                        <p:tgtEl>
                                          <p:spTgt spid="41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amond(i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9" grpId="0"/>
      <p:bldP spid="4113" grpId="0"/>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3" name="Text Box 17"/>
          <p:cNvSpPr txBox="1">
            <a:spLocks noChangeArrowheads="1"/>
          </p:cNvSpPr>
          <p:nvPr/>
        </p:nvSpPr>
        <p:spPr bwMode="auto">
          <a:xfrm>
            <a:off x="96838" y="1066800"/>
            <a:ext cx="8945562" cy="483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sz="2800" dirty="0"/>
              <a:t>C</a:t>
            </a:r>
            <a:r>
              <a:rPr lang="vi-VN" sz="2800" dirty="0"/>
              <a:t>- Giới thiệu được vấn đề cần nghị luận. </a:t>
            </a:r>
            <a:endParaRPr lang="en-US" sz="2800" dirty="0"/>
          </a:p>
          <a:p>
            <a:r>
              <a:rPr lang="vi-VN" sz="2800" dirty="0"/>
              <a:t>- Giải thích được vấn đề cần nghị luận </a:t>
            </a:r>
            <a:endParaRPr lang="en-US" sz="2800" dirty="0"/>
          </a:p>
          <a:p>
            <a:r>
              <a:rPr lang="vi-VN" sz="2800" dirty="0"/>
              <a:t>- Khẳng định đây là cách sống tốt, đúng đắn: </a:t>
            </a:r>
            <a:endParaRPr lang="en-US" sz="2800" dirty="0"/>
          </a:p>
          <a:p>
            <a:r>
              <a:rPr lang="vi-VN" sz="2800" dirty="0"/>
              <a:t>+ ý nghĩa, tầm quan trọng của sống có trách nhiệm </a:t>
            </a:r>
            <a:endParaRPr lang="en-US" sz="2800" dirty="0"/>
          </a:p>
          <a:p>
            <a:r>
              <a:rPr lang="vi-VN" sz="2800" dirty="0"/>
              <a:t>+trách nhiệm với bản thân, gia đình và xã hội </a:t>
            </a:r>
            <a:endParaRPr lang="en-US" sz="2800" dirty="0"/>
          </a:p>
          <a:p>
            <a:r>
              <a:rPr lang="vi-VN" sz="2800" dirty="0"/>
              <a:t>( dẫn chứng thực tế để thấy những biểu hiện đó luôn là điều cần thiết trong cuộc sống) </a:t>
            </a:r>
            <a:endParaRPr lang="en-US" sz="2800" dirty="0"/>
          </a:p>
          <a:p>
            <a:r>
              <a:rPr lang="vi-VN" sz="2800" dirty="0"/>
              <a:t>- Phê phán những người thiếu trách nhiệm…</a:t>
            </a:r>
            <a:endParaRPr lang="en-US" sz="2800" dirty="0"/>
          </a:p>
          <a:p>
            <a:r>
              <a:rPr lang="vi-VN" sz="2800" dirty="0"/>
              <a:t>-&gt; hậu quả. </a:t>
            </a:r>
            <a:endParaRPr lang="en-US" sz="2800" dirty="0"/>
          </a:p>
          <a:p>
            <a:r>
              <a:rPr lang="vi-VN" sz="2800" dirty="0"/>
              <a:t>- Nêu phương hướng hành động của bản thân. </a:t>
            </a:r>
            <a:endParaRPr lang="en-US" sz="2800" dirty="0"/>
          </a:p>
          <a:p>
            <a:r>
              <a:rPr lang="vi-VN" sz="2800" b="1" dirty="0"/>
              <a:t> </a:t>
            </a:r>
            <a:endParaRPr lang="en-US" sz="2800" b="1" i="1" dirty="0"/>
          </a:p>
        </p:txBody>
      </p:sp>
    </p:spTree>
    <p:extLst>
      <p:ext uri="{BB962C8B-B14F-4D97-AF65-F5344CB8AC3E}">
        <p14:creationId xmlns:p14="http://schemas.microsoft.com/office/powerpoint/2010/main" val="27826626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grpId="0" nodeType="withEffect">
                                  <p:stCondLst>
                                    <p:cond delay="0"/>
                                  </p:stCondLst>
                                  <p:childTnLst>
                                    <p:set>
                                      <p:cBhvr>
                                        <p:cTn id="6" dur="1" fill="hold">
                                          <p:stCondLst>
                                            <p:cond delay="0"/>
                                          </p:stCondLst>
                                        </p:cTn>
                                        <p:tgtEl>
                                          <p:spTgt spid="4113"/>
                                        </p:tgtEl>
                                        <p:attrNameLst>
                                          <p:attrName>style.visibility</p:attrName>
                                        </p:attrNameLst>
                                      </p:cBhvr>
                                      <p:to>
                                        <p:strVal val="visible"/>
                                      </p:to>
                                    </p:set>
                                    <p:animEffect transition="in" filter="slide(fromBottom)">
                                      <p:cBhvr>
                                        <p:cTn id="7" dur="500"/>
                                        <p:tgtEl>
                                          <p:spTgt spid="4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3886200" cy="461665"/>
          </a:xfrm>
          <a:prstGeom prst="rect">
            <a:avLst/>
          </a:prstGeom>
          <a:noFill/>
        </p:spPr>
        <p:txBody>
          <a:bodyPr wrap="square" rtlCol="0">
            <a:spAutoFit/>
          </a:bodyPr>
          <a:lstStyle/>
          <a:p>
            <a:r>
              <a:rPr lang="en-US" sz="2400" b="1" dirty="0">
                <a:solidFill>
                  <a:srgbClr val="FF0000"/>
                </a:solidFill>
                <a:latin typeface="Times New Roman" pitchFamily="18" charset="0"/>
                <a:cs typeface="Times New Roman" pitchFamily="18" charset="0"/>
              </a:rPr>
              <a:t>I.  </a:t>
            </a:r>
            <a:r>
              <a:rPr lang="en-US" sz="2400" b="1" dirty="0" err="1">
                <a:solidFill>
                  <a:srgbClr val="FF0000"/>
                </a:solidFill>
                <a:latin typeface="Times New Roman" pitchFamily="18" charset="0"/>
                <a:cs typeface="Times New Roman" pitchFamily="18" charset="0"/>
              </a:rPr>
              <a:t>Đọc</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và</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tìm</a:t>
            </a:r>
            <a:r>
              <a:rPr lang="en-US" sz="2400" b="1" dirty="0">
                <a:solidFill>
                  <a:srgbClr val="FF0000"/>
                </a:solidFill>
                <a:latin typeface="Times New Roman" pitchFamily="18" charset="0"/>
                <a:cs typeface="Times New Roman" pitchFamily="18" charset="0"/>
              </a:rPr>
              <a:t> hiểu chung</a:t>
            </a:r>
          </a:p>
        </p:txBody>
      </p:sp>
      <p:sp>
        <p:nvSpPr>
          <p:cNvPr id="6" name="TextBox 5"/>
          <p:cNvSpPr txBox="1"/>
          <p:nvPr/>
        </p:nvSpPr>
        <p:spPr>
          <a:xfrm>
            <a:off x="0" y="381000"/>
            <a:ext cx="4343400" cy="461665"/>
          </a:xfrm>
          <a:prstGeom prst="rect">
            <a:avLst/>
          </a:prstGeom>
          <a:noFill/>
        </p:spPr>
        <p:txBody>
          <a:bodyPr wrap="square" rtlCol="0">
            <a:spAutoFit/>
          </a:bodyPr>
          <a:lstStyle/>
          <a:p>
            <a:r>
              <a:rPr lang="en-US" sz="2400" b="1" dirty="0">
                <a:latin typeface="Times New Roman" pitchFamily="18" charset="0"/>
                <a:cs typeface="Times New Roman" pitchFamily="18" charset="0"/>
              </a:rPr>
              <a:t>1. </a:t>
            </a:r>
            <a:r>
              <a:rPr lang="en-US" sz="2400" b="1" dirty="0" err="1">
                <a:latin typeface="Times New Roman" pitchFamily="18" charset="0"/>
                <a:cs typeface="Times New Roman" pitchFamily="18" charset="0"/>
              </a:rPr>
              <a:t>Đọc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và</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chú</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thích</a:t>
            </a:r>
            <a:endParaRPr lang="en-US" sz="2400" b="1" dirty="0">
              <a:latin typeface="Times New Roman" pitchFamily="18" charset="0"/>
              <a:cs typeface="Times New Roman" pitchFamily="18" charset="0"/>
            </a:endParaRPr>
          </a:p>
        </p:txBody>
      </p:sp>
      <p:sp>
        <p:nvSpPr>
          <p:cNvPr id="11" name="Text Box 8"/>
          <p:cNvSpPr txBox="1">
            <a:spLocks noChangeArrowheads="1"/>
          </p:cNvSpPr>
          <p:nvPr/>
        </p:nvSpPr>
        <p:spPr bwMode="auto">
          <a:xfrm>
            <a:off x="12940" y="4216218"/>
            <a:ext cx="4114800" cy="977191"/>
          </a:xfrm>
          <a:prstGeom prst="rect">
            <a:avLst/>
          </a:prstGeom>
          <a:noFill/>
          <a:ln w="9525">
            <a:noFill/>
            <a:miter lim="800000"/>
            <a:headEnd/>
            <a:tailEnd/>
          </a:ln>
          <a:effectLst/>
        </p:spPr>
        <p:txBody>
          <a:bodyPr>
            <a:spAutoFit/>
          </a:bodyPr>
          <a:lstStyle/>
          <a:p>
            <a:pPr algn="just">
              <a:spcBef>
                <a:spcPct val="50000"/>
              </a:spcBef>
            </a:pP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Kiểu</a:t>
            </a:r>
            <a:r>
              <a:rPr lang="en-US" sz="2300" b="1" dirty="0">
                <a:latin typeface="Times New Roman" pitchFamily="18" charset="0"/>
                <a:cs typeface="Times New Roman" pitchFamily="18" charset="0"/>
              </a:rPr>
              <a:t> văn </a:t>
            </a:r>
            <a:r>
              <a:rPr lang="en-US" sz="2300" b="1" dirty="0" err="1">
                <a:latin typeface="Times New Roman" pitchFamily="18" charset="0"/>
                <a:cs typeface="Times New Roman" pitchFamily="18" charset="0"/>
              </a:rPr>
              <a:t>bản</a:t>
            </a:r>
            <a:r>
              <a:rPr lang="en-US" sz="2300" dirty="0">
                <a:latin typeface="Times New Roman" pitchFamily="18" charset="0"/>
                <a:cs typeface="Times New Roman" pitchFamily="18" charset="0"/>
              </a:rPr>
              <a:t>:</a:t>
            </a:r>
          </a:p>
          <a:p>
            <a:pPr algn="just">
              <a:spcBef>
                <a:spcPct val="50000"/>
              </a:spcBef>
            </a:pP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Nhật</a:t>
            </a:r>
            <a:r>
              <a:rPr lang="en-US" sz="2300" dirty="0">
                <a:latin typeface="Times New Roman" pitchFamily="18" charset="0"/>
                <a:cs typeface="Times New Roman" pitchFamily="18" charset="0"/>
              </a:rPr>
              <a:t> dụng</a:t>
            </a:r>
          </a:p>
        </p:txBody>
      </p:sp>
      <p:sp>
        <p:nvSpPr>
          <p:cNvPr id="12" name="Text Box 8"/>
          <p:cNvSpPr txBox="1">
            <a:spLocks noChangeArrowheads="1"/>
          </p:cNvSpPr>
          <p:nvPr/>
        </p:nvSpPr>
        <p:spPr bwMode="auto">
          <a:xfrm>
            <a:off x="12940" y="5124834"/>
            <a:ext cx="4114800" cy="977191"/>
          </a:xfrm>
          <a:prstGeom prst="rect">
            <a:avLst/>
          </a:prstGeom>
          <a:noFill/>
          <a:ln w="9525">
            <a:noFill/>
            <a:miter lim="800000"/>
            <a:headEnd/>
            <a:tailEnd/>
          </a:ln>
          <a:effectLst/>
        </p:spPr>
        <p:txBody>
          <a:bodyPr>
            <a:spAutoFit/>
          </a:bodyPr>
          <a:lstStyle/>
          <a:p>
            <a:pPr algn="just">
              <a:spcBef>
                <a:spcPct val="50000"/>
              </a:spcBef>
            </a:pPr>
            <a:r>
              <a:rPr lang="en-US" sz="2300" b="1" dirty="0">
                <a:latin typeface="Times New Roman" pitchFamily="18" charset="0"/>
                <a:cs typeface="Times New Roman" pitchFamily="18" charset="0"/>
              </a:rPr>
              <a:t>* PTBĐ chính</a:t>
            </a:r>
            <a:r>
              <a:rPr lang="en-US" sz="2300" dirty="0">
                <a:latin typeface="Times New Roman" pitchFamily="18" charset="0"/>
                <a:cs typeface="Times New Roman" pitchFamily="18" charset="0"/>
              </a:rPr>
              <a:t>: </a:t>
            </a:r>
          </a:p>
          <a:p>
            <a:pPr algn="just">
              <a:spcBef>
                <a:spcPct val="50000"/>
              </a:spcBef>
            </a:pP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Nghị</a:t>
            </a:r>
            <a:r>
              <a:rPr lang="en-US" sz="2300" dirty="0">
                <a:latin typeface="Times New Roman" pitchFamily="18" charset="0"/>
                <a:cs typeface="Times New Roman" pitchFamily="18" charset="0"/>
              </a:rPr>
              <a:t> luận</a:t>
            </a:r>
          </a:p>
        </p:txBody>
      </p:sp>
      <p:sp>
        <p:nvSpPr>
          <p:cNvPr id="13" name="Text Box 8"/>
          <p:cNvSpPr txBox="1">
            <a:spLocks noChangeArrowheads="1"/>
          </p:cNvSpPr>
          <p:nvPr/>
        </p:nvSpPr>
        <p:spPr bwMode="auto">
          <a:xfrm>
            <a:off x="0" y="5880809"/>
            <a:ext cx="6400800" cy="977191"/>
          </a:xfrm>
          <a:prstGeom prst="rect">
            <a:avLst/>
          </a:prstGeom>
          <a:noFill/>
          <a:ln w="9525">
            <a:noFill/>
            <a:miter lim="800000"/>
            <a:headEnd/>
            <a:tailEnd/>
          </a:ln>
          <a:effectLst/>
        </p:spPr>
        <p:txBody>
          <a:bodyPr wrap="square">
            <a:spAutoFit/>
          </a:bodyPr>
          <a:lstStyle/>
          <a:p>
            <a:pPr algn="just">
              <a:spcBef>
                <a:spcPct val="50000"/>
              </a:spcBef>
            </a:pP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Nội</a:t>
            </a:r>
            <a:r>
              <a:rPr lang="en-US" sz="2300" b="1" dirty="0">
                <a:latin typeface="Times New Roman" pitchFamily="18" charset="0"/>
                <a:cs typeface="Times New Roman" pitchFamily="18" charset="0"/>
              </a:rPr>
              <a:t> dung: </a:t>
            </a:r>
          </a:p>
          <a:p>
            <a:pPr algn="just">
              <a:spcBef>
                <a:spcPct val="50000"/>
              </a:spcBef>
            </a:pP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Đề</a:t>
            </a:r>
            <a:r>
              <a:rPr lang="en-US" sz="2300" dirty="0">
                <a:latin typeface="Times New Roman" pitchFamily="18" charset="0"/>
                <a:cs typeface="Times New Roman" pitchFamily="18" charset="0"/>
              </a:rPr>
              <a:t> cập </a:t>
            </a:r>
            <a:r>
              <a:rPr lang="en-US" sz="2300" dirty="0" err="1">
                <a:latin typeface="Times New Roman" pitchFamily="18" charset="0"/>
                <a:cs typeface="Times New Roman" pitchFamily="18" charset="0"/>
              </a:rPr>
              <a:t>đến</a:t>
            </a:r>
            <a:r>
              <a:rPr lang="en-US" sz="2300" dirty="0">
                <a:latin typeface="Times New Roman" pitchFamily="18" charset="0"/>
                <a:cs typeface="Times New Roman" pitchFamily="18" charset="0"/>
              </a:rPr>
              <a:t> </a:t>
            </a:r>
            <a:r>
              <a:rPr lang="en-US" sz="2300" dirty="0" err="1">
                <a:latin typeface="Times New Roman" pitchFamily="18" charset="0"/>
                <a:cs typeface="Times New Roman" pitchFamily="18" charset="0"/>
              </a:rPr>
              <a:t>vấn</a:t>
            </a:r>
            <a:r>
              <a:rPr lang="en-US" sz="2300" dirty="0">
                <a:latin typeface="Times New Roman" pitchFamily="18" charset="0"/>
                <a:cs typeface="Times New Roman" pitchFamily="18" charset="0"/>
              </a:rPr>
              <a:t>  đề trẻ em</a:t>
            </a:r>
          </a:p>
        </p:txBody>
      </p:sp>
      <p:sp>
        <p:nvSpPr>
          <p:cNvPr id="15" name="Text Box 8"/>
          <p:cNvSpPr txBox="1">
            <a:spLocks noChangeArrowheads="1"/>
          </p:cNvSpPr>
          <p:nvPr/>
        </p:nvSpPr>
        <p:spPr bwMode="auto">
          <a:xfrm>
            <a:off x="-12940" y="755975"/>
            <a:ext cx="9144000" cy="3600986"/>
          </a:xfrm>
          <a:prstGeom prst="rect">
            <a:avLst/>
          </a:prstGeom>
          <a:noFill/>
          <a:ln w="9525">
            <a:noFill/>
            <a:miter lim="800000"/>
            <a:headEnd/>
            <a:tailEnd/>
          </a:ln>
          <a:effectLst/>
        </p:spPr>
        <p:txBody>
          <a:bodyPr wrap="square">
            <a:spAutoFit/>
          </a:bodyPr>
          <a:lstStyle/>
          <a:p>
            <a:pPr algn="just">
              <a:spcBef>
                <a:spcPct val="50000"/>
              </a:spcBef>
            </a:pPr>
            <a:r>
              <a:rPr lang="en-US" sz="2400" b="1" dirty="0">
                <a:latin typeface="Times New Roman" pitchFamily="18" charset="0"/>
                <a:cs typeface="Times New Roman" pitchFamily="18" charset="0"/>
              </a:rPr>
              <a:t>2. </a:t>
            </a:r>
            <a:r>
              <a:rPr lang="en-US" sz="2400" b="1" dirty="0" err="1">
                <a:latin typeface="Times New Roman" pitchFamily="18" charset="0"/>
                <a:cs typeface="Times New Roman" pitchFamily="18" charset="0"/>
              </a:rPr>
              <a:t>Tác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phẩm</a:t>
            </a:r>
            <a:endParaRPr lang="en-US" sz="2400" b="1" dirty="0">
              <a:latin typeface="Times New Roman" pitchFamily="18" charset="0"/>
              <a:cs typeface="Times New Roman" pitchFamily="18" charset="0"/>
            </a:endParaRPr>
          </a:p>
          <a:p>
            <a:pPr algn="just">
              <a:spcBef>
                <a:spcPct val="50000"/>
              </a:spcBef>
            </a:pP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Hoàn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cảnh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sáng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tác</a:t>
            </a:r>
            <a:r>
              <a:rPr lang="en-US" sz="2400" b="1" dirty="0">
                <a:latin typeface="Times New Roman" pitchFamily="18" charset="0"/>
                <a:cs typeface="Times New Roman" pitchFamily="18" charset="0"/>
              </a:rPr>
              <a:t>:</a:t>
            </a:r>
          </a:p>
          <a:p>
            <a:r>
              <a:rPr lang="en-US" sz="2400" dirty="0">
                <a:latin typeface="Times New Roman" pitchFamily="18" charset="0"/>
                <a:cs typeface="Times New Roman" pitchFamily="18" charset="0"/>
              </a:rPr>
              <a:t>	</a:t>
            </a:r>
            <a:r>
              <a:rPr lang="vi-VN" sz="2400" dirty="0">
                <a:latin typeface="Times New Roman" pitchFamily="18" charset="0"/>
                <a:cs typeface="Times New Roman" pitchFamily="18" charset="0"/>
              </a:rPr>
              <a:t>Ra đời trong Hội nghị cấp cao thế giới về trẻ em họp tại trụ sở Liên hợp quốc tại Niu- Oóc 30–9– 1990.</a:t>
            </a:r>
            <a:endParaRPr lang="en-US" sz="2400" dirty="0">
              <a:latin typeface="Times New Roman" pitchFamily="18" charset="0"/>
              <a:cs typeface="Times New Roman" pitchFamily="18" charset="0"/>
            </a:endParaRPr>
          </a:p>
          <a:p>
            <a:r>
              <a:rPr lang="en-US" sz="2400" b="1" dirty="0">
                <a:latin typeface="Times New Roman" pitchFamily="18" charset="0"/>
                <a:cs typeface="Times New Roman" pitchFamily="18" charset="0"/>
              </a:rPr>
              <a:t>* </a:t>
            </a:r>
            <a:r>
              <a:rPr lang="vi-VN" sz="2400" b="1" dirty="0">
                <a:latin typeface="Times New Roman" pitchFamily="18" charset="0"/>
                <a:cs typeface="Times New Roman" pitchFamily="18" charset="0"/>
              </a:rPr>
              <a:t>Xuất xứ</a:t>
            </a:r>
            <a:r>
              <a:rPr lang="vi-VN" sz="2400" dirty="0">
                <a:latin typeface="Times New Roman" pitchFamily="18" charset="0"/>
                <a:cs typeface="Times New Roman" pitchFamily="18" charset="0"/>
              </a:rPr>
              <a:t>: </a:t>
            </a:r>
            <a:endParaRPr lang="en-US" sz="2400" dirty="0">
              <a:latin typeface="Times New Roman" pitchFamily="18" charset="0"/>
              <a:cs typeface="Times New Roman" pitchFamily="18" charset="0"/>
            </a:endParaRPr>
          </a:p>
          <a:p>
            <a:r>
              <a:rPr lang="en-US" sz="2400" dirty="0">
                <a:latin typeface="Times New Roman" pitchFamily="18" charset="0"/>
                <a:cs typeface="Times New Roman" pitchFamily="18" charset="0"/>
              </a:rPr>
              <a:t>     </a:t>
            </a:r>
            <a:r>
              <a:rPr lang="vi-VN" sz="2400" dirty="0">
                <a:latin typeface="Times New Roman" pitchFamily="18" charset="0"/>
                <a:cs typeface="Times New Roman" pitchFamily="18" charset="0"/>
              </a:rPr>
              <a:t>Trích </a:t>
            </a:r>
            <a:r>
              <a:rPr lang="vi-VN" sz="2400" b="1" i="1" dirty="0">
                <a:latin typeface="Times New Roman" pitchFamily="18" charset="0"/>
                <a:cs typeface="Times New Roman" pitchFamily="18" charset="0"/>
              </a:rPr>
              <a:t>Tuyên bố của Hội nghị cấp cao thế giới về trẻ em</a:t>
            </a:r>
            <a:r>
              <a:rPr lang="vi-VN" sz="2400" dirty="0">
                <a:latin typeface="Times New Roman" pitchFamily="18" charset="0"/>
                <a:cs typeface="Times New Roman" pitchFamily="18" charset="0"/>
              </a:rPr>
              <a:t> trong </a:t>
            </a:r>
            <a:r>
              <a:rPr lang="vi-VN" sz="2400" b="1" i="1" dirty="0">
                <a:latin typeface="Times New Roman" pitchFamily="18" charset="0"/>
                <a:cs typeface="Times New Roman" pitchFamily="18" charset="0"/>
              </a:rPr>
              <a:t>Việt Nam và các văn kiện quốc tế về quyền trẻ em.</a:t>
            </a:r>
            <a:endParaRPr lang="en-US" sz="2400" b="1" i="1" dirty="0">
              <a:latin typeface="Times New Roman" pitchFamily="18" charset="0"/>
              <a:cs typeface="Times New Roman" pitchFamily="18" charset="0"/>
            </a:endParaRPr>
          </a:p>
          <a:p>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Thể</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loại</a:t>
            </a:r>
            <a:r>
              <a:rPr lang="en-US" sz="2400" b="1" dirty="0">
                <a:latin typeface="Times New Roman" pitchFamily="18" charset="0"/>
                <a:cs typeface="Times New Roman" pitchFamily="18" charset="0"/>
              </a:rPr>
              <a:t>:</a:t>
            </a:r>
          </a:p>
          <a:p>
            <a:r>
              <a:rPr lang="en-US" sz="2400" b="1" i="1" dirty="0">
                <a:latin typeface="Times New Roman" pitchFamily="18" charset="0"/>
                <a:cs typeface="Times New Roman" pitchFamily="18" charset="0"/>
              </a:rPr>
              <a:t>       </a:t>
            </a:r>
            <a:r>
              <a:rPr lang="en-US" sz="2400" dirty="0" err="1">
                <a:latin typeface="Times New Roman" pitchFamily="18" charset="0"/>
                <a:cs typeface="Times New Roman" pitchFamily="18" charset="0"/>
              </a:rPr>
              <a:t>Văn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nghị</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luận</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4253400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 calcmode="lin" valueType="num">
                                      <p:cBhvr additive="base">
                                        <p:cTn id="17"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5">
                                            <p:txEl>
                                              <p:pRg st="1" end="1"/>
                                            </p:txEl>
                                          </p:spTgt>
                                        </p:tgtEl>
                                        <p:attrNameLst>
                                          <p:attrName>style.visibility</p:attrName>
                                        </p:attrNameLst>
                                      </p:cBhvr>
                                      <p:to>
                                        <p:strVal val="visible"/>
                                      </p:to>
                                    </p:set>
                                    <p:anim calcmode="lin" valueType="num">
                                      <p:cBhvr additive="base">
                                        <p:cTn id="23" dur="500" fill="hold"/>
                                        <p:tgtEl>
                                          <p:spTgt spid="15">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5">
                                            <p:txEl>
                                              <p:pRg st="2" end="2"/>
                                            </p:txEl>
                                          </p:spTgt>
                                        </p:tgtEl>
                                        <p:attrNameLst>
                                          <p:attrName>style.visibility</p:attrName>
                                        </p:attrNameLst>
                                      </p:cBhvr>
                                      <p:to>
                                        <p:strVal val="visible"/>
                                      </p:to>
                                    </p:set>
                                    <p:anim calcmode="lin" valueType="num">
                                      <p:cBhvr additive="base">
                                        <p:cTn id="29" dur="500" fill="hold"/>
                                        <p:tgtEl>
                                          <p:spTgt spid="15">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5">
                                            <p:txEl>
                                              <p:pRg st="3" end="3"/>
                                            </p:txEl>
                                          </p:spTgt>
                                        </p:tgtEl>
                                        <p:attrNameLst>
                                          <p:attrName>style.visibility</p:attrName>
                                        </p:attrNameLst>
                                      </p:cBhvr>
                                      <p:to>
                                        <p:strVal val="visible"/>
                                      </p:to>
                                    </p:set>
                                    <p:anim calcmode="lin" valueType="num">
                                      <p:cBhvr additive="base">
                                        <p:cTn id="35" dur="500" fill="hold"/>
                                        <p:tgtEl>
                                          <p:spTgt spid="15">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5">
                                            <p:txEl>
                                              <p:pRg st="4" end="4"/>
                                            </p:txEl>
                                          </p:spTgt>
                                        </p:tgtEl>
                                        <p:attrNameLst>
                                          <p:attrName>style.visibility</p:attrName>
                                        </p:attrNameLst>
                                      </p:cBhvr>
                                      <p:to>
                                        <p:strVal val="visible"/>
                                      </p:to>
                                    </p:set>
                                    <p:anim calcmode="lin" valueType="num">
                                      <p:cBhvr additive="base">
                                        <p:cTn id="41" dur="500" fill="hold"/>
                                        <p:tgtEl>
                                          <p:spTgt spid="15">
                                            <p:txEl>
                                              <p:pRg st="4" end="4"/>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5">
                                            <p:txEl>
                                              <p:pRg st="5" end="5"/>
                                            </p:txEl>
                                          </p:spTgt>
                                        </p:tgtEl>
                                        <p:attrNameLst>
                                          <p:attrName>style.visibility</p:attrName>
                                        </p:attrNameLst>
                                      </p:cBhvr>
                                      <p:to>
                                        <p:strVal val="visible"/>
                                      </p:to>
                                    </p:set>
                                    <p:anim calcmode="lin" valueType="num">
                                      <p:cBhvr additive="base">
                                        <p:cTn id="47" dur="500" fill="hold"/>
                                        <p:tgtEl>
                                          <p:spTgt spid="15">
                                            <p:txEl>
                                              <p:pRg st="5" end="5"/>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15">
                                            <p:txEl>
                                              <p:pRg st="6" end="6"/>
                                            </p:txEl>
                                          </p:spTgt>
                                        </p:tgtEl>
                                        <p:attrNameLst>
                                          <p:attrName>style.visibility</p:attrName>
                                        </p:attrNameLst>
                                      </p:cBhvr>
                                      <p:to>
                                        <p:strVal val="visible"/>
                                      </p:to>
                                    </p:set>
                                    <p:anim calcmode="lin" valueType="num">
                                      <p:cBhvr additive="base">
                                        <p:cTn id="53" dur="500" fill="hold"/>
                                        <p:tgtEl>
                                          <p:spTgt spid="15">
                                            <p:txEl>
                                              <p:pRg st="6" end="6"/>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11">
                                            <p:txEl>
                                              <p:pRg st="0" end="0"/>
                                            </p:txEl>
                                          </p:spTgt>
                                        </p:tgtEl>
                                        <p:attrNameLst>
                                          <p:attrName>style.visibility</p:attrName>
                                        </p:attrNameLst>
                                      </p:cBhvr>
                                      <p:to>
                                        <p:strVal val="visible"/>
                                      </p:to>
                                    </p:set>
                                    <p:anim calcmode="lin" valueType="num">
                                      <p:cBhvr additive="base">
                                        <p:cTn id="59"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11">
                                            <p:txEl>
                                              <p:pRg st="1" end="1"/>
                                            </p:txEl>
                                          </p:spTgt>
                                        </p:tgtEl>
                                        <p:attrNameLst>
                                          <p:attrName>style.visibility</p:attrName>
                                        </p:attrNameLst>
                                      </p:cBhvr>
                                      <p:to>
                                        <p:strVal val="visible"/>
                                      </p:to>
                                    </p:set>
                                    <p:anim calcmode="lin" valueType="num">
                                      <p:cBhvr additive="base">
                                        <p:cTn id="65"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12">
                                            <p:txEl>
                                              <p:pRg st="0" end="0"/>
                                            </p:txEl>
                                          </p:spTgt>
                                        </p:tgtEl>
                                        <p:attrNameLst>
                                          <p:attrName>style.visibility</p:attrName>
                                        </p:attrNameLst>
                                      </p:cBhvr>
                                      <p:to>
                                        <p:strVal val="visible"/>
                                      </p:to>
                                    </p:set>
                                    <p:anim calcmode="lin" valueType="num">
                                      <p:cBhvr additive="base">
                                        <p:cTn id="71"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12">
                                            <p:txEl>
                                              <p:pRg st="1" end="1"/>
                                            </p:txEl>
                                          </p:spTgt>
                                        </p:tgtEl>
                                        <p:attrNameLst>
                                          <p:attrName>style.visibility</p:attrName>
                                        </p:attrNameLst>
                                      </p:cBhvr>
                                      <p:to>
                                        <p:strVal val="visible"/>
                                      </p:to>
                                    </p:set>
                                    <p:anim calcmode="lin" valueType="num">
                                      <p:cBhvr additive="base">
                                        <p:cTn id="77"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78"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nodeType="clickEffect">
                                  <p:stCondLst>
                                    <p:cond delay="0"/>
                                  </p:stCondLst>
                                  <p:childTnLst>
                                    <p:set>
                                      <p:cBhvr>
                                        <p:cTn id="82" dur="1" fill="hold">
                                          <p:stCondLst>
                                            <p:cond delay="0"/>
                                          </p:stCondLst>
                                        </p:cTn>
                                        <p:tgtEl>
                                          <p:spTgt spid="13">
                                            <p:txEl>
                                              <p:pRg st="0" end="0"/>
                                            </p:txEl>
                                          </p:spTgt>
                                        </p:tgtEl>
                                        <p:attrNameLst>
                                          <p:attrName>style.visibility</p:attrName>
                                        </p:attrNameLst>
                                      </p:cBhvr>
                                      <p:to>
                                        <p:strVal val="visible"/>
                                      </p:to>
                                    </p:set>
                                    <p:anim calcmode="lin" valueType="num">
                                      <p:cBhvr additive="base">
                                        <p:cTn id="8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8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nodeType="clickEffect">
                                  <p:stCondLst>
                                    <p:cond delay="0"/>
                                  </p:stCondLst>
                                  <p:childTnLst>
                                    <p:set>
                                      <p:cBhvr>
                                        <p:cTn id="88" dur="1" fill="hold">
                                          <p:stCondLst>
                                            <p:cond delay="0"/>
                                          </p:stCondLst>
                                        </p:cTn>
                                        <p:tgtEl>
                                          <p:spTgt spid="13">
                                            <p:txEl>
                                              <p:pRg st="1" end="1"/>
                                            </p:txEl>
                                          </p:spTgt>
                                        </p:tgtEl>
                                        <p:attrNameLst>
                                          <p:attrName>style.visibility</p:attrName>
                                        </p:attrNameLst>
                                      </p:cBhvr>
                                      <p:to>
                                        <p:strVal val="visible"/>
                                      </p:to>
                                    </p:set>
                                    <p:anim calcmode="lin" valueType="num">
                                      <p:cBhvr additive="base">
                                        <p:cTn id="89"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90" dur="500" fill="hold"/>
                                        <p:tgtEl>
                                          <p:spTgt spid="1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0" y="0"/>
            <a:ext cx="9144000" cy="9144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0000FF"/>
                </a:solidFill>
                <a:effectLst/>
                <a:uLnTx/>
                <a:uFillTx/>
                <a:latin typeface=".VnTime" pitchFamily="34" charset="0"/>
                <a:ea typeface="+mj-ea"/>
                <a:cs typeface="+mj-cs"/>
              </a:rPr>
              <a:t>* </a:t>
            </a:r>
            <a:r>
              <a:rPr lang="en-US" sz="3200" b="1" dirty="0" err="1">
                <a:solidFill>
                  <a:srgbClr val="0000FF"/>
                </a:solidFill>
                <a:latin typeface="Times New Roman" pitchFamily="18" charset="0"/>
                <a:ea typeface="+mj-ea"/>
                <a:cs typeface="Times New Roman" pitchFamily="18" charset="0"/>
              </a:rPr>
              <a:t>Nhan</a:t>
            </a:r>
            <a:r>
              <a:rPr lang="en-US" sz="3200" b="1" dirty="0">
                <a:solidFill>
                  <a:srgbClr val="0000FF"/>
                </a:solidFill>
                <a:latin typeface="Times New Roman" pitchFamily="18" charset="0"/>
                <a:ea typeface="+mj-ea"/>
                <a:cs typeface="Times New Roman" pitchFamily="18" charset="0"/>
              </a:rPr>
              <a:t> </a:t>
            </a:r>
            <a:r>
              <a:rPr lang="en-US" sz="3200" b="1" dirty="0" err="1">
                <a:solidFill>
                  <a:srgbClr val="0000FF"/>
                </a:solidFill>
                <a:latin typeface="Times New Roman" pitchFamily="18" charset="0"/>
                <a:ea typeface="+mj-ea"/>
                <a:cs typeface="Times New Roman" pitchFamily="18" charset="0"/>
              </a:rPr>
              <a:t>đề</a:t>
            </a:r>
            <a:r>
              <a:rPr kumimoji="0" lang="en-US" sz="3200" b="1" i="0" u="none" strike="noStrike" kern="1200" cap="none" spc="0" normalizeH="0" noProof="0" dirty="0">
                <a:ln>
                  <a:noFill/>
                </a:ln>
                <a:solidFill>
                  <a:srgbClr val="0000FF"/>
                </a:solidFill>
                <a:effectLst/>
                <a:uLnTx/>
                <a:uFillTx/>
                <a:latin typeface="Times New Roman" pitchFamily="18" charset="0"/>
                <a:ea typeface="+mj-ea"/>
                <a:cs typeface="Times New Roman" pitchFamily="18" charset="0"/>
              </a:rPr>
              <a:t>:</a:t>
            </a:r>
            <a:endParaRPr kumimoji="0" lang="en-US" sz="3200" b="1" i="0" u="none" strike="noStrike" kern="1200" cap="none" spc="0" normalizeH="0" baseline="0" noProof="0" dirty="0">
              <a:ln>
                <a:noFill/>
              </a:ln>
              <a:solidFill>
                <a:srgbClr val="0000FF"/>
              </a:solidFill>
              <a:effectLst/>
              <a:uLnTx/>
              <a:uFillTx/>
              <a:latin typeface=".VnTime" pitchFamily="34" charset="0"/>
              <a:ea typeface="+mj-ea"/>
              <a:cs typeface="+mj-cs"/>
            </a:endParaRPr>
          </a:p>
        </p:txBody>
      </p:sp>
      <p:sp>
        <p:nvSpPr>
          <p:cNvPr id="19" name="Text Box 20"/>
          <p:cNvSpPr txBox="1">
            <a:spLocks noChangeArrowheads="1"/>
          </p:cNvSpPr>
          <p:nvPr/>
        </p:nvSpPr>
        <p:spPr bwMode="auto">
          <a:xfrm>
            <a:off x="0" y="596348"/>
            <a:ext cx="9144000" cy="1754326"/>
          </a:xfrm>
          <a:prstGeom prst="rect">
            <a:avLst/>
          </a:prstGeom>
          <a:noFill/>
          <a:ln w="9525">
            <a:noFill/>
            <a:miter lim="800000"/>
            <a:headEnd/>
            <a:tailEnd/>
          </a:ln>
          <a:effectLst/>
        </p:spPr>
        <p:txBody>
          <a:bodyPr wrap="square">
            <a:spAutoFit/>
          </a:bodyPr>
          <a:lstStyle/>
          <a:p>
            <a:pPr algn="just">
              <a:spcBef>
                <a:spcPct val="50000"/>
              </a:spcBef>
            </a:pP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Nhan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đề</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của</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văn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bản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là</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Tuyên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bố</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thế</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giới</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về</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sự</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sống</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còn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quyền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được</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bảo</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vệ</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và</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phát</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triển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của</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trẻ</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em</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cho</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em</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thấy</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trẻ</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em</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có</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những</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quyền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gì</a:t>
            </a:r>
            <a:r>
              <a:rPr lang="en-US" sz="2400" dirty="0">
                <a:solidFill>
                  <a:srgbClr val="FF0000"/>
                </a:solidFill>
                <a:latin typeface="Times New Roman" pitchFamily="18" charset="0"/>
                <a:cs typeface="Times New Roman" pitchFamily="18" charset="0"/>
              </a:rPr>
              <a:t>? </a:t>
            </a:r>
            <a:r>
              <a:rPr lang="pt-BR" sz="2400" dirty="0">
                <a:solidFill>
                  <a:srgbClr val="FF0000"/>
                </a:solidFill>
                <a:latin typeface="Times New Roman" pitchFamily="18" charset="0"/>
                <a:cs typeface="Times New Roman" pitchFamily="18" charset="0"/>
              </a:rPr>
              <a:t>Ngoài ra, theo em trẻ em còn có quyền nào khác nữa? </a:t>
            </a:r>
            <a:endParaRPr lang="en-US" sz="2400" dirty="0">
              <a:solidFill>
                <a:srgbClr val="FF0000"/>
              </a:solidFill>
              <a:latin typeface="Times New Roman" pitchFamily="18" charset="0"/>
              <a:cs typeface="Times New Roman" pitchFamily="18" charset="0"/>
            </a:endParaRPr>
          </a:p>
          <a:p>
            <a:pPr algn="just">
              <a:spcBef>
                <a:spcPct val="50000"/>
              </a:spcBef>
            </a:pPr>
            <a:endParaRPr lang="en-US" sz="2400" dirty="0">
              <a:solidFill>
                <a:srgbClr val="FF0000"/>
              </a:solidFill>
              <a:latin typeface="Times New Roman" pitchFamily="18" charset="0"/>
              <a:cs typeface="Times New Roman" pitchFamily="18" charset="0"/>
            </a:endParaRPr>
          </a:p>
        </p:txBody>
      </p:sp>
      <p:sp>
        <p:nvSpPr>
          <p:cNvPr id="20" name="Text Box 21"/>
          <p:cNvSpPr txBox="1">
            <a:spLocks noChangeArrowheads="1"/>
          </p:cNvSpPr>
          <p:nvPr/>
        </p:nvSpPr>
        <p:spPr bwMode="auto">
          <a:xfrm>
            <a:off x="0" y="1750874"/>
            <a:ext cx="9144000" cy="2123658"/>
          </a:xfrm>
          <a:prstGeom prst="rect">
            <a:avLst/>
          </a:prstGeom>
          <a:noFill/>
          <a:ln w="9525">
            <a:noFill/>
            <a:miter lim="800000"/>
            <a:headEnd/>
            <a:tailEnd/>
          </a:ln>
          <a:effectLst/>
        </p:spPr>
        <p:txBody>
          <a:bodyPr wrap="square">
            <a:spAutoFit/>
          </a:bodyPr>
          <a:lstStyle/>
          <a:p>
            <a:pPr lvl="0"/>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Quyền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được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sống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còn</a:t>
            </a:r>
            <a:endParaRPr lang="en-US" sz="2400" dirty="0">
              <a:latin typeface="Times New Roman" pitchFamily="18" charset="0"/>
              <a:cs typeface="Times New Roman" pitchFamily="18" charset="0"/>
            </a:endParaRPr>
          </a:p>
          <a:p>
            <a:pPr lvl="0"/>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Quyền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được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bảo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vệ</a:t>
            </a:r>
            <a:endParaRPr lang="en-US" sz="2400" dirty="0">
              <a:latin typeface="Times New Roman" pitchFamily="18" charset="0"/>
              <a:cs typeface="Times New Roman" pitchFamily="18" charset="0"/>
            </a:endParaRPr>
          </a:p>
          <a:p>
            <a:pPr lvl="0"/>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Quyền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được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triển</a:t>
            </a:r>
            <a:r>
              <a:rPr lang="en-US" sz="2400" dirty="0">
                <a:latin typeface="Times New Roman" pitchFamily="18" charset="0"/>
                <a:cs typeface="Times New Roman" pitchFamily="18" charset="0"/>
              </a:rPr>
              <a:t>.</a:t>
            </a:r>
          </a:p>
          <a:p>
            <a:pPr lvl="0"/>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Quyền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khác</a:t>
            </a:r>
            <a:endParaRPr lang="en-US" sz="2400" dirty="0">
              <a:latin typeface="Times New Roman" pitchFamily="18" charset="0"/>
              <a:cs typeface="Times New Roman" pitchFamily="18" charset="0"/>
            </a:endParaRPr>
          </a:p>
          <a:p>
            <a:pPr algn="just">
              <a:spcBef>
                <a:spcPct val="50000"/>
              </a:spcBef>
            </a:pPr>
            <a:endParaRPr lang="en-US" sz="2400" dirty="0">
              <a:latin typeface="Times New Roman" pitchFamily="18" charset="0"/>
              <a:cs typeface="Times New Roman" pitchFamily="18" charset="0"/>
              <a:sym typeface="Wingdings" pitchFamily="2" charset="2"/>
            </a:endParaRPr>
          </a:p>
        </p:txBody>
      </p:sp>
    </p:spTree>
    <p:extLst>
      <p:ext uri="{BB962C8B-B14F-4D97-AF65-F5344CB8AC3E}">
        <p14:creationId xmlns:p14="http://schemas.microsoft.com/office/powerpoint/2010/main" val="2345877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
                                            <p:txEl>
                                              <p:pRg st="0" end="0"/>
                                            </p:txEl>
                                          </p:spTgt>
                                        </p:tgtEl>
                                        <p:attrNameLst>
                                          <p:attrName>style.visibility</p:attrName>
                                        </p:attrNameLst>
                                      </p:cBhvr>
                                      <p:to>
                                        <p:strVal val="visible"/>
                                      </p:to>
                                    </p:set>
                                    <p:anim calcmode="lin" valueType="num">
                                      <p:cBhvr additive="base">
                                        <p:cTn id="19"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0">
                                            <p:txEl>
                                              <p:pRg st="1" end="1"/>
                                            </p:txEl>
                                          </p:spTgt>
                                        </p:tgtEl>
                                        <p:attrNameLst>
                                          <p:attrName>style.visibility</p:attrName>
                                        </p:attrNameLst>
                                      </p:cBhvr>
                                      <p:to>
                                        <p:strVal val="visible"/>
                                      </p:to>
                                    </p:set>
                                    <p:anim calcmode="lin" valueType="num">
                                      <p:cBhvr additive="base">
                                        <p:cTn id="25" dur="500" fill="hold"/>
                                        <p:tgtEl>
                                          <p:spTgt spid="20">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0">
                                            <p:txEl>
                                              <p:pRg st="2" end="2"/>
                                            </p:txEl>
                                          </p:spTgt>
                                        </p:tgtEl>
                                        <p:attrNameLst>
                                          <p:attrName>style.visibility</p:attrName>
                                        </p:attrNameLst>
                                      </p:cBhvr>
                                      <p:to>
                                        <p:strVal val="visible"/>
                                      </p:to>
                                    </p:set>
                                    <p:anim calcmode="lin" valueType="num">
                                      <p:cBhvr additive="base">
                                        <p:cTn id="31" dur="500" fill="hold"/>
                                        <p:tgtEl>
                                          <p:spTgt spid="20">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0">
                                            <p:txEl>
                                              <p:pRg st="3" end="3"/>
                                            </p:txEl>
                                          </p:spTgt>
                                        </p:tgtEl>
                                        <p:attrNameLst>
                                          <p:attrName>style.visibility</p:attrName>
                                        </p:attrNameLst>
                                      </p:cBhvr>
                                      <p:to>
                                        <p:strVal val="visible"/>
                                      </p:to>
                                    </p:set>
                                    <p:anim calcmode="lin" valueType="num">
                                      <p:cBhvr additive="base">
                                        <p:cTn id="37" dur="500" fill="hold"/>
                                        <p:tgtEl>
                                          <p:spTgt spid="20">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0">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400300" y="200590"/>
            <a:ext cx="4343400" cy="461665"/>
          </a:xfrm>
          <a:prstGeom prst="rect">
            <a:avLst/>
          </a:prstGeom>
          <a:noFill/>
        </p:spPr>
        <p:txBody>
          <a:bodyPr wrap="square" rtlCol="0">
            <a:spAutoFit/>
          </a:bodyPr>
          <a:lstStyle/>
          <a:p>
            <a:r>
              <a:rPr lang="en-US" sz="2400" b="1" dirty="0" err="1">
                <a:solidFill>
                  <a:srgbClr val="FF0000"/>
                </a:solidFill>
                <a:latin typeface="Times New Roman" pitchFamily="18" charset="0"/>
                <a:cs typeface="Times New Roman" pitchFamily="18" charset="0"/>
              </a:rPr>
              <a:t>Bố</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cục</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Có</a:t>
            </a:r>
            <a:r>
              <a:rPr lang="en-US" sz="2400" b="1" dirty="0">
                <a:solidFill>
                  <a:srgbClr val="FF0000"/>
                </a:solidFill>
                <a:latin typeface="Times New Roman" pitchFamily="18" charset="0"/>
                <a:cs typeface="Times New Roman" pitchFamily="18" charset="0"/>
              </a:rPr>
              <a:t> 2 </a:t>
            </a:r>
            <a:r>
              <a:rPr lang="en-US" sz="2400" b="1" dirty="0" err="1">
                <a:solidFill>
                  <a:srgbClr val="FF0000"/>
                </a:solidFill>
                <a:latin typeface="Times New Roman" pitchFamily="18" charset="0"/>
                <a:cs typeface="Times New Roman" pitchFamily="18" charset="0"/>
              </a:rPr>
              <a:t>cách</a:t>
            </a:r>
            <a:r>
              <a:rPr lang="en-US" sz="2400" b="1" dirty="0">
                <a:solidFill>
                  <a:srgbClr val="FF0000"/>
                </a:solidFill>
                <a:latin typeface="Times New Roman" pitchFamily="18" charset="0"/>
                <a:cs typeface="Times New Roman" pitchFamily="18" charset="0"/>
              </a:rPr>
              <a:t> chia</a:t>
            </a:r>
          </a:p>
        </p:txBody>
      </p:sp>
      <p:sp>
        <p:nvSpPr>
          <p:cNvPr id="15" name="Text Box 8"/>
          <p:cNvSpPr txBox="1">
            <a:spLocks noChangeArrowheads="1"/>
          </p:cNvSpPr>
          <p:nvPr/>
        </p:nvSpPr>
        <p:spPr bwMode="auto">
          <a:xfrm>
            <a:off x="0" y="609600"/>
            <a:ext cx="9144000" cy="5816977"/>
          </a:xfrm>
          <a:prstGeom prst="rect">
            <a:avLst/>
          </a:prstGeom>
          <a:noFill/>
          <a:ln w="9525">
            <a:noFill/>
            <a:miter lim="800000"/>
            <a:headEnd/>
            <a:tailEnd/>
          </a:ln>
          <a:effectLst/>
        </p:spPr>
        <p:txBody>
          <a:bodyPr wrap="square">
            <a:spAutoFit/>
          </a:bodyPr>
          <a:lstStyle/>
          <a:p>
            <a:pPr algn="just">
              <a:spcBef>
                <a:spcPct val="50000"/>
              </a:spcBef>
            </a:pPr>
            <a:r>
              <a:rPr lang="en-US" sz="2400" b="1" dirty="0">
                <a:latin typeface="Times New Roman" pitchFamily="18" charset="0"/>
                <a:cs typeface="Times New Roman" pitchFamily="18" charset="0"/>
              </a:rPr>
              <a:t>                    </a:t>
            </a:r>
          </a:p>
          <a:p>
            <a:pPr algn="just">
              <a:spcBef>
                <a:spcPct val="50000"/>
              </a:spcBef>
            </a:pP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Cách</a:t>
            </a:r>
            <a:r>
              <a:rPr lang="en-US" sz="2400" b="1" dirty="0">
                <a:latin typeface="Times New Roman" pitchFamily="18" charset="0"/>
                <a:cs typeface="Times New Roman" pitchFamily="18" charset="0"/>
              </a:rPr>
              <a:t> 1: 4 </a:t>
            </a:r>
            <a:r>
              <a:rPr lang="en-US" sz="2400" b="1" dirty="0" err="1">
                <a:latin typeface="Times New Roman" pitchFamily="18" charset="0"/>
                <a:cs typeface="Times New Roman" pitchFamily="18" charset="0"/>
              </a:rPr>
              <a:t>phần</a:t>
            </a:r>
            <a:endParaRPr lang="en-US" sz="2400" b="1" dirty="0">
              <a:latin typeface="Times New Roman" pitchFamily="18" charset="0"/>
              <a:cs typeface="Times New Roman" pitchFamily="18" charset="0"/>
            </a:endParaRPr>
          </a:p>
          <a:p>
            <a:r>
              <a:rPr lang="vi-VN" sz="2400" dirty="0">
                <a:latin typeface="Times New Roman" pitchFamily="18" charset="0"/>
                <a:cs typeface="Times New Roman" pitchFamily="18" charset="0"/>
              </a:rPr>
              <a:t> </a:t>
            </a:r>
            <a:r>
              <a:rPr lang="vi-VN" sz="2400" b="1" i="1" dirty="0">
                <a:latin typeface="Times New Roman" pitchFamily="18" charset="0"/>
                <a:cs typeface="Times New Roman" pitchFamily="18" charset="0"/>
              </a:rPr>
              <a:t>- Phần</a:t>
            </a:r>
            <a:r>
              <a:rPr lang="en-US" sz="2400" b="1" i="1" dirty="0">
                <a:latin typeface="Times New Roman" pitchFamily="18" charset="0"/>
                <a:cs typeface="Times New Roman" pitchFamily="18" charset="0"/>
              </a:rPr>
              <a:t> 1 ( </a:t>
            </a:r>
            <a:r>
              <a:rPr lang="en-US" sz="2400" b="1" i="1" dirty="0" err="1">
                <a:latin typeface="Times New Roman" pitchFamily="18" charset="0"/>
                <a:cs typeface="Times New Roman" pitchFamily="18" charset="0"/>
              </a:rPr>
              <a:t>Mở</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đầu</a:t>
            </a:r>
            <a:r>
              <a:rPr lang="en-US" sz="2400" b="1" i="1" dirty="0">
                <a:latin typeface="Times New Roman" pitchFamily="18" charset="0"/>
                <a:cs typeface="Times New Roman" pitchFamily="18" charset="0"/>
              </a:rPr>
              <a:t>) : </a:t>
            </a:r>
            <a:r>
              <a:rPr lang="en-US" sz="2400" b="1" i="1" dirty="0" err="1">
                <a:latin typeface="Times New Roman" pitchFamily="18" charset="0"/>
                <a:cs typeface="Times New Roman" pitchFamily="18" charset="0"/>
              </a:rPr>
              <a:t>Lí</a:t>
            </a:r>
            <a:r>
              <a:rPr lang="en-US" sz="2400" b="1" i="1" dirty="0">
                <a:latin typeface="Times New Roman" pitchFamily="18" charset="0"/>
                <a:cs typeface="Times New Roman" pitchFamily="18" charset="0"/>
              </a:rPr>
              <a:t> do </a:t>
            </a:r>
            <a:r>
              <a:rPr lang="en-US" sz="2400" b="1" i="1" dirty="0" err="1">
                <a:latin typeface="Times New Roman" pitchFamily="18" charset="0"/>
                <a:cs typeface="Times New Roman" pitchFamily="18" charset="0"/>
              </a:rPr>
              <a:t>của</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bản</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tuyên</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bố</a:t>
            </a:r>
            <a:r>
              <a:rPr lang="en-US" sz="2400" b="1" i="1" dirty="0">
                <a:latin typeface="Times New Roman" pitchFamily="18" charset="0"/>
                <a:cs typeface="Times New Roman" pitchFamily="18" charset="0"/>
              </a:rPr>
              <a:t> </a:t>
            </a:r>
            <a:r>
              <a:rPr lang="vi-VN" sz="2400" b="1" i="1" dirty="0">
                <a:latin typeface="Times New Roman" pitchFamily="18" charset="0"/>
                <a:cs typeface="Times New Roman" pitchFamily="18" charset="0"/>
              </a:rPr>
              <a:t>(mục 1, 2):</a:t>
            </a:r>
            <a:endParaRPr lang="en-US" sz="2400" b="1" i="1" dirty="0">
              <a:latin typeface="Times New Roman" pitchFamily="18" charset="0"/>
              <a:cs typeface="Times New Roman" pitchFamily="18" charset="0"/>
            </a:endParaRPr>
          </a:p>
          <a:p>
            <a:r>
              <a:rPr lang="en-US" sz="2400" b="1" i="1" dirty="0">
                <a:latin typeface="Times New Roman" pitchFamily="18" charset="0"/>
                <a:cs typeface="Times New Roman" pitchFamily="18" charset="0"/>
              </a:rPr>
              <a:t>-&gt;</a:t>
            </a:r>
            <a:r>
              <a:rPr lang="vi-VN" sz="2400" dirty="0">
                <a:latin typeface="Times New Roman" pitchFamily="18" charset="0"/>
                <a:cs typeface="Times New Roman" pitchFamily="18" charset="0"/>
              </a:rPr>
              <a:t> mục đích, lí do của Hội nghị (lời khẳng định về quyền được sống và phát triển của T.E và kêu gọi mọi người quan tâm đến vấn đề này).</a:t>
            </a:r>
            <a:endParaRPr lang="en-US" sz="2400" dirty="0">
              <a:latin typeface="Times New Roman" pitchFamily="18" charset="0"/>
              <a:cs typeface="Times New Roman" pitchFamily="18" charset="0"/>
            </a:endParaRPr>
          </a:p>
          <a:p>
            <a:r>
              <a:rPr lang="vi-VN" sz="2400" dirty="0">
                <a:latin typeface="Times New Roman" pitchFamily="18" charset="0"/>
                <a:cs typeface="Times New Roman" pitchFamily="18" charset="0"/>
              </a:rPr>
              <a:t>     </a:t>
            </a:r>
            <a:r>
              <a:rPr lang="vi-VN" sz="2400" b="1" i="1" dirty="0">
                <a:latin typeface="Times New Roman" pitchFamily="18" charset="0"/>
                <a:cs typeface="Times New Roman" pitchFamily="18" charset="0"/>
              </a:rPr>
              <a:t>- Phần 2:</a:t>
            </a:r>
            <a:r>
              <a:rPr lang="vi-VN" sz="2400" dirty="0">
                <a:latin typeface="Times New Roman" pitchFamily="18" charset="0"/>
                <a:cs typeface="Times New Roman" pitchFamily="18" charset="0"/>
              </a:rPr>
              <a:t> </a:t>
            </a:r>
            <a:r>
              <a:rPr lang="vi-VN" sz="2400" b="1" i="1" dirty="0">
                <a:latin typeface="Times New Roman" pitchFamily="18" charset="0"/>
                <a:cs typeface="Times New Roman" pitchFamily="18" charset="0"/>
              </a:rPr>
              <a:t>Sự thách thức (mục 3-&gt;7):</a:t>
            </a:r>
            <a:r>
              <a:rPr lang="vi-VN" sz="2400" dirty="0">
                <a:latin typeface="Times New Roman" pitchFamily="18" charset="0"/>
                <a:cs typeface="Times New Roman" pitchFamily="18" charset="0"/>
              </a:rPr>
              <a:t> </a:t>
            </a:r>
            <a:endParaRPr lang="en-US" sz="2400" dirty="0">
              <a:latin typeface="Times New Roman" pitchFamily="18" charset="0"/>
              <a:cs typeface="Times New Roman" pitchFamily="18" charset="0"/>
            </a:endParaRPr>
          </a:p>
          <a:p>
            <a:r>
              <a:rPr lang="en-US" sz="2400" dirty="0">
                <a:latin typeface="Times New Roman" pitchFamily="18" charset="0"/>
                <a:cs typeface="Times New Roman" pitchFamily="18" charset="0"/>
              </a:rPr>
              <a:t>-&gt; </a:t>
            </a:r>
            <a:r>
              <a:rPr lang="vi-VN" sz="2400" dirty="0">
                <a:latin typeface="Times New Roman" pitchFamily="18" charset="0"/>
                <a:cs typeface="Times New Roman" pitchFamily="18" charset="0"/>
              </a:rPr>
              <a:t>Nêu những thực tế về cuộc sống khổ cực và thực trạng bị rơi vào hiểm họa của T.E trên thế giới hiện nay.</a:t>
            </a:r>
            <a:endParaRPr lang="en-US" sz="2400" dirty="0">
              <a:latin typeface="Times New Roman" pitchFamily="18" charset="0"/>
              <a:cs typeface="Times New Roman" pitchFamily="18" charset="0"/>
            </a:endParaRPr>
          </a:p>
          <a:p>
            <a:r>
              <a:rPr lang="vi-VN" sz="2400" dirty="0">
                <a:latin typeface="Times New Roman" pitchFamily="18" charset="0"/>
                <a:cs typeface="Times New Roman" pitchFamily="18" charset="0"/>
              </a:rPr>
              <a:t>     </a:t>
            </a:r>
            <a:r>
              <a:rPr lang="vi-VN" sz="2400" b="1" i="1" dirty="0">
                <a:latin typeface="Times New Roman" pitchFamily="18" charset="0"/>
                <a:cs typeface="Times New Roman" pitchFamily="18" charset="0"/>
              </a:rPr>
              <a:t>- Phần 3: Cơ hội (mục 8, 9):</a:t>
            </a:r>
            <a:r>
              <a:rPr lang="vi-VN" sz="2400" dirty="0">
                <a:latin typeface="Times New Roman" pitchFamily="18" charset="0"/>
                <a:cs typeface="Times New Roman" pitchFamily="18" charset="0"/>
              </a:rPr>
              <a:t> </a:t>
            </a:r>
            <a:endParaRPr lang="en-US" sz="2400" dirty="0">
              <a:latin typeface="Times New Roman" pitchFamily="18" charset="0"/>
              <a:cs typeface="Times New Roman" pitchFamily="18" charset="0"/>
            </a:endParaRPr>
          </a:p>
          <a:p>
            <a:r>
              <a:rPr lang="en-US" sz="2400" dirty="0">
                <a:latin typeface="Times New Roman" pitchFamily="18" charset="0"/>
                <a:cs typeface="Times New Roman" pitchFamily="18" charset="0"/>
              </a:rPr>
              <a:t>-&gt; </a:t>
            </a:r>
            <a:r>
              <a:rPr lang="vi-VN" sz="2400" dirty="0">
                <a:latin typeface="Times New Roman" pitchFamily="18" charset="0"/>
                <a:cs typeface="Times New Roman" pitchFamily="18" charset="0"/>
              </a:rPr>
              <a:t>Những điều kiện thuận lợi để cộng đồng quốc tế có thể đẩy mạnh việc chăm sóc và bảo vệ trẻ em.</a:t>
            </a:r>
            <a:endParaRPr lang="en-US" sz="2400" dirty="0">
              <a:latin typeface="Times New Roman" pitchFamily="18" charset="0"/>
              <a:cs typeface="Times New Roman" pitchFamily="18" charset="0"/>
            </a:endParaRPr>
          </a:p>
          <a:p>
            <a:r>
              <a:rPr lang="vi-VN" sz="2400" dirty="0">
                <a:latin typeface="Times New Roman" pitchFamily="18" charset="0"/>
                <a:cs typeface="Times New Roman" pitchFamily="18" charset="0"/>
              </a:rPr>
              <a:t>     </a:t>
            </a:r>
            <a:r>
              <a:rPr lang="vi-VN" sz="2400" b="1" i="1" dirty="0">
                <a:latin typeface="Times New Roman" pitchFamily="18" charset="0"/>
                <a:cs typeface="Times New Roman" pitchFamily="18" charset="0"/>
              </a:rPr>
              <a:t>- Phần 4: Nhiệm vụ (mục 10-&gt;17):</a:t>
            </a:r>
            <a:r>
              <a:rPr lang="vi-VN" sz="2400" dirty="0">
                <a:latin typeface="Times New Roman" pitchFamily="18" charset="0"/>
                <a:cs typeface="Times New Roman" pitchFamily="18" charset="0"/>
              </a:rPr>
              <a:t> </a:t>
            </a:r>
            <a:endParaRPr lang="en-US" sz="2400" dirty="0">
              <a:latin typeface="Times New Roman" pitchFamily="18" charset="0"/>
              <a:cs typeface="Times New Roman" pitchFamily="18" charset="0"/>
            </a:endParaRPr>
          </a:p>
          <a:p>
            <a:r>
              <a:rPr lang="en-US" sz="2400" dirty="0">
                <a:latin typeface="Times New Roman" pitchFamily="18" charset="0"/>
                <a:cs typeface="Times New Roman" pitchFamily="18" charset="0"/>
              </a:rPr>
              <a:t>-&gt; </a:t>
            </a:r>
            <a:r>
              <a:rPr lang="vi-VN" sz="2400" dirty="0">
                <a:latin typeface="Times New Roman" pitchFamily="18" charset="0"/>
                <a:cs typeface="Times New Roman" pitchFamily="18" charset="0"/>
              </a:rPr>
              <a:t>Những nhiệm vụ cụ thể cần làm để đảm bảo quyền được sống và phát triển của trẻ em.</a:t>
            </a:r>
            <a:endParaRPr lang="en-US" sz="2400" dirty="0">
              <a:latin typeface="Times New Roman" pitchFamily="18" charset="0"/>
              <a:cs typeface="Times New Roman" pitchFamily="18" charset="0"/>
            </a:endParaRPr>
          </a:p>
          <a:p>
            <a:r>
              <a:rPr lang="vi-VN" sz="2400" dirty="0">
                <a:latin typeface="Times New Roman" pitchFamily="18" charset="0"/>
                <a:cs typeface="Times New Roman" pitchFamily="18" charset="0"/>
              </a:rPr>
              <a:t>    =&gt; Bố cục chặt chẽ, hợp lí</a:t>
            </a:r>
            <a:endParaRPr lang="en-US" sz="2400" b="1" dirty="0">
              <a:latin typeface="Times New Roman" pitchFamily="18" charset="0"/>
              <a:cs typeface="Times New Roman" pitchFamily="18" charset="0"/>
            </a:endParaRPr>
          </a:p>
        </p:txBody>
      </p:sp>
    </p:spTree>
    <p:extLst>
      <p:ext uri="{BB962C8B-B14F-4D97-AF65-F5344CB8AC3E}">
        <p14:creationId xmlns:p14="http://schemas.microsoft.com/office/powerpoint/2010/main" val="1838460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 calcmode="lin" valueType="num">
                                      <p:cBhvr additive="base">
                                        <p:cTn id="12"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5">
                                            <p:txEl>
                                              <p:pRg st="1" end="1"/>
                                            </p:txEl>
                                          </p:spTgt>
                                        </p:tgtEl>
                                        <p:attrNameLst>
                                          <p:attrName>style.visibility</p:attrName>
                                        </p:attrNameLst>
                                      </p:cBhvr>
                                      <p:to>
                                        <p:strVal val="visible"/>
                                      </p:to>
                                    </p:set>
                                    <p:anim calcmode="lin" valueType="num">
                                      <p:cBhvr additive="base">
                                        <p:cTn id="18" dur="500" fill="hold"/>
                                        <p:tgtEl>
                                          <p:spTgt spid="15">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5">
                                            <p:txEl>
                                              <p:pRg st="2" end="2"/>
                                            </p:txEl>
                                          </p:spTgt>
                                        </p:tgtEl>
                                        <p:attrNameLst>
                                          <p:attrName>style.visibility</p:attrName>
                                        </p:attrNameLst>
                                      </p:cBhvr>
                                      <p:to>
                                        <p:strVal val="visible"/>
                                      </p:to>
                                    </p:set>
                                    <p:anim calcmode="lin" valueType="num">
                                      <p:cBhvr additive="base">
                                        <p:cTn id="24" dur="500" fill="hold"/>
                                        <p:tgtEl>
                                          <p:spTgt spid="15">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5">
                                            <p:txEl>
                                              <p:pRg st="3" end="3"/>
                                            </p:txEl>
                                          </p:spTgt>
                                        </p:tgtEl>
                                        <p:attrNameLst>
                                          <p:attrName>style.visibility</p:attrName>
                                        </p:attrNameLst>
                                      </p:cBhvr>
                                      <p:to>
                                        <p:strVal val="visible"/>
                                      </p:to>
                                    </p:set>
                                    <p:anim calcmode="lin" valueType="num">
                                      <p:cBhvr additive="base">
                                        <p:cTn id="30" dur="500" fill="hold"/>
                                        <p:tgtEl>
                                          <p:spTgt spid="15">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1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15">
                                            <p:txEl>
                                              <p:pRg st="4" end="4"/>
                                            </p:txEl>
                                          </p:spTgt>
                                        </p:tgtEl>
                                        <p:attrNameLst>
                                          <p:attrName>style.visibility</p:attrName>
                                        </p:attrNameLst>
                                      </p:cBhvr>
                                      <p:to>
                                        <p:strVal val="visible"/>
                                      </p:to>
                                    </p:set>
                                    <p:anim calcmode="lin" valueType="num">
                                      <p:cBhvr additive="base">
                                        <p:cTn id="36" dur="500" fill="hold"/>
                                        <p:tgtEl>
                                          <p:spTgt spid="15">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1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15">
                                            <p:txEl>
                                              <p:pRg st="5" end="5"/>
                                            </p:txEl>
                                          </p:spTgt>
                                        </p:tgtEl>
                                        <p:attrNameLst>
                                          <p:attrName>style.visibility</p:attrName>
                                        </p:attrNameLst>
                                      </p:cBhvr>
                                      <p:to>
                                        <p:strVal val="visible"/>
                                      </p:to>
                                    </p:set>
                                    <p:anim calcmode="lin" valueType="num">
                                      <p:cBhvr additive="base">
                                        <p:cTn id="42" dur="500" fill="hold"/>
                                        <p:tgtEl>
                                          <p:spTgt spid="15">
                                            <p:txEl>
                                              <p:pRg st="5" end="5"/>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1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15">
                                            <p:txEl>
                                              <p:pRg st="6" end="6"/>
                                            </p:txEl>
                                          </p:spTgt>
                                        </p:tgtEl>
                                        <p:attrNameLst>
                                          <p:attrName>style.visibility</p:attrName>
                                        </p:attrNameLst>
                                      </p:cBhvr>
                                      <p:to>
                                        <p:strVal val="visible"/>
                                      </p:to>
                                    </p:set>
                                    <p:anim calcmode="lin" valueType="num">
                                      <p:cBhvr additive="base">
                                        <p:cTn id="48" dur="500" fill="hold"/>
                                        <p:tgtEl>
                                          <p:spTgt spid="15">
                                            <p:txEl>
                                              <p:pRg st="6" end="6"/>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1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15">
                                            <p:txEl>
                                              <p:pRg st="7" end="7"/>
                                            </p:txEl>
                                          </p:spTgt>
                                        </p:tgtEl>
                                        <p:attrNameLst>
                                          <p:attrName>style.visibility</p:attrName>
                                        </p:attrNameLst>
                                      </p:cBhvr>
                                      <p:to>
                                        <p:strVal val="visible"/>
                                      </p:to>
                                    </p:set>
                                    <p:anim calcmode="lin" valueType="num">
                                      <p:cBhvr additive="base">
                                        <p:cTn id="54" dur="500" fill="hold"/>
                                        <p:tgtEl>
                                          <p:spTgt spid="15">
                                            <p:txEl>
                                              <p:pRg st="7" end="7"/>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1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nodeType="clickEffect">
                                  <p:stCondLst>
                                    <p:cond delay="0"/>
                                  </p:stCondLst>
                                  <p:childTnLst>
                                    <p:set>
                                      <p:cBhvr>
                                        <p:cTn id="59" dur="1" fill="hold">
                                          <p:stCondLst>
                                            <p:cond delay="0"/>
                                          </p:stCondLst>
                                        </p:cTn>
                                        <p:tgtEl>
                                          <p:spTgt spid="15">
                                            <p:txEl>
                                              <p:pRg st="8" end="8"/>
                                            </p:txEl>
                                          </p:spTgt>
                                        </p:tgtEl>
                                        <p:attrNameLst>
                                          <p:attrName>style.visibility</p:attrName>
                                        </p:attrNameLst>
                                      </p:cBhvr>
                                      <p:to>
                                        <p:strVal val="visible"/>
                                      </p:to>
                                    </p:set>
                                    <p:anim calcmode="lin" valueType="num">
                                      <p:cBhvr additive="base">
                                        <p:cTn id="60" dur="500" fill="hold"/>
                                        <p:tgtEl>
                                          <p:spTgt spid="15">
                                            <p:txEl>
                                              <p:pRg st="8" end="8"/>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15">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nodeType="clickEffect">
                                  <p:stCondLst>
                                    <p:cond delay="0"/>
                                  </p:stCondLst>
                                  <p:childTnLst>
                                    <p:set>
                                      <p:cBhvr>
                                        <p:cTn id="65" dur="1" fill="hold">
                                          <p:stCondLst>
                                            <p:cond delay="0"/>
                                          </p:stCondLst>
                                        </p:cTn>
                                        <p:tgtEl>
                                          <p:spTgt spid="15">
                                            <p:txEl>
                                              <p:pRg st="9" end="9"/>
                                            </p:txEl>
                                          </p:spTgt>
                                        </p:tgtEl>
                                        <p:attrNameLst>
                                          <p:attrName>style.visibility</p:attrName>
                                        </p:attrNameLst>
                                      </p:cBhvr>
                                      <p:to>
                                        <p:strVal val="visible"/>
                                      </p:to>
                                    </p:set>
                                    <p:anim calcmode="lin" valueType="num">
                                      <p:cBhvr additive="base">
                                        <p:cTn id="66" dur="500" fill="hold"/>
                                        <p:tgtEl>
                                          <p:spTgt spid="15">
                                            <p:txEl>
                                              <p:pRg st="9" end="9"/>
                                            </p:txEl>
                                          </p:spTgt>
                                        </p:tgtEl>
                                        <p:attrNameLst>
                                          <p:attrName>ppt_x</p:attrName>
                                        </p:attrNameLst>
                                      </p:cBhvr>
                                      <p:tavLst>
                                        <p:tav tm="0">
                                          <p:val>
                                            <p:strVal val="#ppt_x"/>
                                          </p:val>
                                        </p:tav>
                                        <p:tav tm="100000">
                                          <p:val>
                                            <p:strVal val="#ppt_x"/>
                                          </p:val>
                                        </p:tav>
                                      </p:tavLst>
                                    </p:anim>
                                    <p:anim calcmode="lin" valueType="num">
                                      <p:cBhvr additive="base">
                                        <p:cTn id="67" dur="500" fill="hold"/>
                                        <p:tgtEl>
                                          <p:spTgt spid="15">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nodeType="clickEffect">
                                  <p:stCondLst>
                                    <p:cond delay="0"/>
                                  </p:stCondLst>
                                  <p:childTnLst>
                                    <p:set>
                                      <p:cBhvr>
                                        <p:cTn id="71" dur="1" fill="hold">
                                          <p:stCondLst>
                                            <p:cond delay="0"/>
                                          </p:stCondLst>
                                        </p:cTn>
                                        <p:tgtEl>
                                          <p:spTgt spid="15">
                                            <p:txEl>
                                              <p:pRg st="10" end="10"/>
                                            </p:txEl>
                                          </p:spTgt>
                                        </p:tgtEl>
                                        <p:attrNameLst>
                                          <p:attrName>style.visibility</p:attrName>
                                        </p:attrNameLst>
                                      </p:cBhvr>
                                      <p:to>
                                        <p:strVal val="visible"/>
                                      </p:to>
                                    </p:set>
                                    <p:anim calcmode="lin" valueType="num">
                                      <p:cBhvr additive="base">
                                        <p:cTn id="72" dur="500" fill="hold"/>
                                        <p:tgtEl>
                                          <p:spTgt spid="15">
                                            <p:txEl>
                                              <p:pRg st="10" end="10"/>
                                            </p:txEl>
                                          </p:spTgt>
                                        </p:tgtEl>
                                        <p:attrNameLst>
                                          <p:attrName>ppt_x</p:attrName>
                                        </p:attrNameLst>
                                      </p:cBhvr>
                                      <p:tavLst>
                                        <p:tav tm="0">
                                          <p:val>
                                            <p:strVal val="#ppt_x"/>
                                          </p:val>
                                        </p:tav>
                                        <p:tav tm="100000">
                                          <p:val>
                                            <p:strVal val="#ppt_x"/>
                                          </p:val>
                                        </p:tav>
                                      </p:tavLst>
                                    </p:anim>
                                    <p:anim calcmode="lin" valueType="num">
                                      <p:cBhvr additive="base">
                                        <p:cTn id="73" dur="500" fill="hold"/>
                                        <p:tgtEl>
                                          <p:spTgt spid="15">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0" y="0"/>
            <a:ext cx="9144000" cy="9144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0000FF"/>
                </a:solidFill>
                <a:effectLst/>
                <a:uLnTx/>
                <a:uFillTx/>
                <a:latin typeface=".VnTime" pitchFamily="34" charset="0"/>
                <a:ea typeface="+mj-ea"/>
                <a:cs typeface="+mj-cs"/>
              </a:rPr>
              <a:t>* </a:t>
            </a:r>
            <a:r>
              <a:rPr kumimoji="0" lang="en-US" sz="3200" b="1" i="0" u="none" strike="noStrike" kern="1200" cap="none" spc="0" normalizeH="0" baseline="0" noProof="0" dirty="0" err="1">
                <a:ln>
                  <a:noFill/>
                </a:ln>
                <a:solidFill>
                  <a:srgbClr val="0000FF"/>
                </a:solidFill>
                <a:effectLst/>
                <a:uLnTx/>
                <a:uFillTx/>
                <a:latin typeface="Times New Roman" pitchFamily="18" charset="0"/>
                <a:ea typeface="+mj-ea"/>
                <a:cs typeface="Times New Roman" pitchFamily="18" charset="0"/>
              </a:rPr>
              <a:t>Cách</a:t>
            </a:r>
            <a:r>
              <a:rPr kumimoji="0" lang="en-US" sz="3200" b="1" i="0" u="none" strike="noStrike" kern="1200" cap="none" spc="0" normalizeH="0" noProof="0" dirty="0">
                <a:ln>
                  <a:noFill/>
                </a:ln>
                <a:solidFill>
                  <a:srgbClr val="0000FF"/>
                </a:solidFill>
                <a:effectLst/>
                <a:uLnTx/>
                <a:uFillTx/>
                <a:latin typeface="Times New Roman" pitchFamily="18" charset="0"/>
                <a:ea typeface="+mj-ea"/>
                <a:cs typeface="Times New Roman" pitchFamily="18" charset="0"/>
              </a:rPr>
              <a:t> 2:</a:t>
            </a:r>
            <a:endParaRPr kumimoji="0" lang="en-US" sz="3200" b="1" i="0" u="none" strike="noStrike" kern="1200" cap="none" spc="0" normalizeH="0" baseline="0" noProof="0" dirty="0">
              <a:ln>
                <a:noFill/>
              </a:ln>
              <a:solidFill>
                <a:srgbClr val="0000FF"/>
              </a:solidFill>
              <a:effectLst/>
              <a:uLnTx/>
              <a:uFillTx/>
              <a:latin typeface=".VnTime" pitchFamily="34" charset="0"/>
              <a:ea typeface="+mj-ea"/>
              <a:cs typeface="+mj-cs"/>
            </a:endParaRPr>
          </a:p>
        </p:txBody>
      </p:sp>
      <p:sp>
        <p:nvSpPr>
          <p:cNvPr id="19" name="Text Box 20"/>
          <p:cNvSpPr txBox="1">
            <a:spLocks noChangeArrowheads="1"/>
          </p:cNvSpPr>
          <p:nvPr/>
        </p:nvSpPr>
        <p:spPr bwMode="auto">
          <a:xfrm>
            <a:off x="0" y="609600"/>
            <a:ext cx="9144000" cy="830997"/>
          </a:xfrm>
          <a:prstGeom prst="rect">
            <a:avLst/>
          </a:prstGeom>
          <a:noFill/>
          <a:ln w="9525">
            <a:noFill/>
            <a:miter lim="800000"/>
            <a:headEnd/>
            <a:tailEnd/>
          </a:ln>
          <a:effectLst/>
        </p:spPr>
        <p:txBody>
          <a:bodyPr wrap="square">
            <a:spAutoFit/>
          </a:bodyPr>
          <a:lstStyle/>
          <a:p>
            <a:pPr algn="just">
              <a:spcBef>
                <a:spcPct val="50000"/>
              </a:spcBef>
            </a:pPr>
            <a:r>
              <a:rPr lang="en-US" sz="2400" dirty="0">
                <a:solidFill>
                  <a:srgbClr val="FF0000"/>
                </a:solidFill>
                <a:latin typeface="Times New Roman" pitchFamily="18" charset="0"/>
                <a:cs typeface="Times New Roman" pitchFamily="18" charset="0"/>
              </a:rPr>
              <a:t>  ? </a:t>
            </a:r>
            <a:r>
              <a:rPr lang="en-US" sz="2400" dirty="0" err="1">
                <a:solidFill>
                  <a:srgbClr val="FF0000"/>
                </a:solidFill>
                <a:latin typeface="Times New Roman" pitchFamily="18" charset="0"/>
                <a:cs typeface="Times New Roman" pitchFamily="18" charset="0"/>
              </a:rPr>
              <a:t>Văn</a:t>
            </a:r>
            <a:r>
              <a:rPr lang="en-US" sz="2400" dirty="0">
                <a:solidFill>
                  <a:srgbClr val="FF0000"/>
                </a:solidFill>
                <a:latin typeface="Times New Roman" pitchFamily="18" charset="0"/>
                <a:cs typeface="Times New Roman" pitchFamily="18" charset="0"/>
              </a:rPr>
              <a:t> bản này (gồm 17 mục) được bố cục thành mấy phần? Phân tích tính hợp lí, chặt chẽ của bố cục văn bản.</a:t>
            </a:r>
          </a:p>
        </p:txBody>
      </p:sp>
      <p:sp>
        <p:nvSpPr>
          <p:cNvPr id="20" name="Text Box 21"/>
          <p:cNvSpPr txBox="1">
            <a:spLocks noChangeArrowheads="1"/>
          </p:cNvSpPr>
          <p:nvPr/>
        </p:nvSpPr>
        <p:spPr bwMode="auto">
          <a:xfrm>
            <a:off x="0" y="1524000"/>
            <a:ext cx="9144000" cy="1754326"/>
          </a:xfrm>
          <a:prstGeom prst="rect">
            <a:avLst/>
          </a:prstGeom>
          <a:noFill/>
          <a:ln w="9525">
            <a:noFill/>
            <a:miter lim="800000"/>
            <a:headEnd/>
            <a:tailEnd/>
          </a:ln>
          <a:effectLst/>
        </p:spPr>
        <p:txBody>
          <a:bodyPr wrap="square">
            <a:spAutoFit/>
          </a:bodyPr>
          <a:lstStyle/>
          <a:p>
            <a:pPr algn="just">
              <a:spcBef>
                <a:spcPct val="50000"/>
              </a:spcBef>
            </a:pPr>
            <a:r>
              <a:rPr lang="en-US" sz="2400" b="1" u="sng" dirty="0">
                <a:latin typeface="Times New Roman" pitchFamily="18" charset="0"/>
                <a:cs typeface="Times New Roman" pitchFamily="18" charset="0"/>
                <a:sym typeface="Wingdings" pitchFamily="2" charset="2"/>
              </a:rPr>
              <a:t>Phần 1: </a:t>
            </a:r>
          </a:p>
          <a:p>
            <a:pPr algn="just">
              <a:spcBef>
                <a:spcPct val="50000"/>
              </a:spcBef>
            </a:pPr>
            <a:r>
              <a:rPr lang="en-US" sz="2400" dirty="0">
                <a:latin typeface="Times New Roman" pitchFamily="18" charset="0"/>
                <a:cs typeface="Times New Roman" pitchFamily="18" charset="0"/>
                <a:sym typeface="Wingdings" pitchFamily="2" charset="2"/>
              </a:rPr>
              <a:t> </a:t>
            </a:r>
            <a:r>
              <a:rPr lang="en-US" sz="2400" b="1" dirty="0" err="1">
                <a:latin typeface="Times New Roman" pitchFamily="18" charset="0"/>
                <a:cs typeface="Times New Roman" pitchFamily="18" charset="0"/>
                <a:sym typeface="Wingdings" pitchFamily="2" charset="2"/>
              </a:rPr>
              <a:t>Phần</a:t>
            </a:r>
            <a:r>
              <a:rPr lang="en-US" sz="2400" b="1" dirty="0">
                <a:latin typeface="Times New Roman" pitchFamily="18" charset="0"/>
                <a:cs typeface="Times New Roman" pitchFamily="18" charset="0"/>
                <a:sym typeface="Wingdings" pitchFamily="2" charset="2"/>
              </a:rPr>
              <a:t> </a:t>
            </a:r>
            <a:r>
              <a:rPr lang="en-US" sz="2400" b="1" dirty="0" err="1">
                <a:latin typeface="Times New Roman" pitchFamily="18" charset="0"/>
                <a:cs typeface="Times New Roman" pitchFamily="18" charset="0"/>
                <a:sym typeface="Wingdings" pitchFamily="2" charset="2"/>
              </a:rPr>
              <a:t>mở</a:t>
            </a:r>
            <a:r>
              <a:rPr lang="en-US" sz="2400" b="1" dirty="0">
                <a:latin typeface="Times New Roman" pitchFamily="18" charset="0"/>
                <a:cs typeface="Times New Roman" pitchFamily="18" charset="0"/>
                <a:sym typeface="Wingdings" pitchFamily="2" charset="2"/>
              </a:rPr>
              <a:t> </a:t>
            </a:r>
            <a:r>
              <a:rPr lang="en-US" sz="2400" b="1" dirty="0" err="1">
                <a:latin typeface="Times New Roman" pitchFamily="18" charset="0"/>
                <a:cs typeface="Times New Roman" pitchFamily="18" charset="0"/>
                <a:sym typeface="Wingdings" pitchFamily="2" charset="2"/>
              </a:rPr>
              <a:t>đầu</a:t>
            </a:r>
            <a:r>
              <a:rPr lang="en-US" sz="2400" b="1" dirty="0">
                <a:latin typeface="Times New Roman" pitchFamily="18" charset="0"/>
                <a:cs typeface="Times New Roman" pitchFamily="18" charset="0"/>
                <a:sym typeface="Wingdings" pitchFamily="2" charset="2"/>
              </a:rPr>
              <a:t>: </a:t>
            </a:r>
            <a:r>
              <a:rPr lang="en-US" sz="2400" dirty="0">
                <a:latin typeface="Times New Roman" pitchFamily="18" charset="0"/>
                <a:cs typeface="Times New Roman" pitchFamily="18" charset="0"/>
                <a:sym typeface="Wingdings" pitchFamily="2" charset="2"/>
              </a:rPr>
              <a:t> Khẳng định quyền được sống, được phát triển của mọi trẻ em trên thế giới và kêu gọi khẩn thiết toàn nhân lọai hãy quan tâm đến vấn đề này.</a:t>
            </a:r>
          </a:p>
        </p:txBody>
      </p:sp>
      <p:sp>
        <p:nvSpPr>
          <p:cNvPr id="21" name="TextBox 20"/>
          <p:cNvSpPr txBox="1"/>
          <p:nvPr/>
        </p:nvSpPr>
        <p:spPr>
          <a:xfrm>
            <a:off x="0" y="3348335"/>
            <a:ext cx="2133600" cy="461665"/>
          </a:xfrm>
          <a:prstGeom prst="rect">
            <a:avLst/>
          </a:prstGeom>
          <a:noFill/>
        </p:spPr>
        <p:txBody>
          <a:bodyPr wrap="square" rtlCol="0">
            <a:spAutoFit/>
          </a:bodyPr>
          <a:lstStyle/>
          <a:p>
            <a:r>
              <a:rPr lang="en-US" sz="2400" b="1" u="sng" dirty="0">
                <a:latin typeface="Times New Roman" pitchFamily="18" charset="0"/>
                <a:cs typeface="Times New Roman" pitchFamily="18" charset="0"/>
              </a:rPr>
              <a:t>Phần 2</a:t>
            </a:r>
          </a:p>
        </p:txBody>
      </p:sp>
      <p:sp>
        <p:nvSpPr>
          <p:cNvPr id="22" name="Text Box 22"/>
          <p:cNvSpPr txBox="1">
            <a:spLocks noChangeArrowheads="1"/>
          </p:cNvSpPr>
          <p:nvPr/>
        </p:nvSpPr>
        <p:spPr bwMode="auto">
          <a:xfrm>
            <a:off x="0" y="3828871"/>
            <a:ext cx="9144000" cy="1200329"/>
          </a:xfrm>
          <a:prstGeom prst="rect">
            <a:avLst/>
          </a:prstGeom>
          <a:noFill/>
          <a:ln w="9525">
            <a:noFill/>
            <a:miter lim="800000"/>
            <a:headEnd/>
            <a:tailEnd/>
          </a:ln>
          <a:effectLst/>
        </p:spPr>
        <p:txBody>
          <a:bodyPr wrap="square">
            <a:spAutoFit/>
          </a:bodyPr>
          <a:lstStyle/>
          <a:p>
            <a:pPr algn="just">
              <a:spcBef>
                <a:spcPct val="50000"/>
              </a:spcBef>
            </a:pPr>
            <a:r>
              <a:rPr lang="en-US" sz="2400" dirty="0">
                <a:latin typeface="Times New Roman" pitchFamily="18" charset="0"/>
                <a:cs typeface="Times New Roman" pitchFamily="18" charset="0"/>
                <a:sym typeface="Wingdings" pitchFamily="2" charset="2"/>
              </a:rPr>
              <a:t></a:t>
            </a:r>
            <a:r>
              <a:rPr lang="en-US" sz="2400" b="1" dirty="0">
                <a:latin typeface="Times New Roman" pitchFamily="18" charset="0"/>
                <a:cs typeface="Times New Roman" pitchFamily="18" charset="0"/>
                <a:sym typeface="Wingdings" pitchFamily="2" charset="2"/>
              </a:rPr>
              <a:t> Sự thách thức: </a:t>
            </a:r>
            <a:r>
              <a:rPr lang="en-US" sz="2400" dirty="0">
                <a:latin typeface="Times New Roman" pitchFamily="18" charset="0"/>
                <a:cs typeface="Times New Roman" pitchFamily="18" charset="0"/>
                <a:sym typeface="Wingdings" pitchFamily="2" charset="2"/>
              </a:rPr>
              <a:t>Nêu lên những thực tế, những con số về cuộc sống khổ cực trên nhiều mặt, về tình trạng bị rơi vào hiểm họa của nhiều trẻ em trên thế giới hiện nay. </a:t>
            </a:r>
          </a:p>
        </p:txBody>
      </p:sp>
      <p:sp>
        <p:nvSpPr>
          <p:cNvPr id="23" name="Text Box 23"/>
          <p:cNvSpPr txBox="1">
            <a:spLocks noChangeArrowheads="1"/>
          </p:cNvSpPr>
          <p:nvPr/>
        </p:nvSpPr>
        <p:spPr bwMode="auto">
          <a:xfrm>
            <a:off x="0" y="5036403"/>
            <a:ext cx="9144000" cy="830997"/>
          </a:xfrm>
          <a:prstGeom prst="rect">
            <a:avLst/>
          </a:prstGeom>
          <a:noFill/>
          <a:ln w="9525">
            <a:noFill/>
            <a:miter lim="800000"/>
            <a:headEnd/>
            <a:tailEnd/>
          </a:ln>
          <a:effectLst/>
        </p:spPr>
        <p:txBody>
          <a:bodyPr wrap="square">
            <a:spAutoFit/>
          </a:bodyPr>
          <a:lstStyle/>
          <a:p>
            <a:pPr algn="just">
              <a:spcBef>
                <a:spcPct val="50000"/>
              </a:spcBef>
            </a:pPr>
            <a:r>
              <a:rPr lang="en-US" sz="2400" dirty="0">
                <a:latin typeface="Times New Roman" pitchFamily="18" charset="0"/>
                <a:cs typeface="Times New Roman" pitchFamily="18" charset="0"/>
                <a:sym typeface="Wingdings" pitchFamily="2" charset="2"/>
              </a:rPr>
              <a:t> </a:t>
            </a:r>
            <a:r>
              <a:rPr lang="en-US" sz="2400" b="1" dirty="0">
                <a:latin typeface="Times New Roman" pitchFamily="18" charset="0"/>
                <a:cs typeface="Times New Roman" pitchFamily="18" charset="0"/>
                <a:sym typeface="Wingdings" pitchFamily="2" charset="2"/>
              </a:rPr>
              <a:t>Cơ hội: </a:t>
            </a:r>
            <a:r>
              <a:rPr lang="en-US" sz="2400" dirty="0">
                <a:latin typeface="Times New Roman" pitchFamily="18" charset="0"/>
                <a:cs typeface="Times New Roman" pitchFamily="18" charset="0"/>
                <a:sym typeface="Wingdings" pitchFamily="2" charset="2"/>
              </a:rPr>
              <a:t>Khẳng định những điều kiện thuận lợi cơ bản để cộng đồng quốc tế có thể đẩy mạnh việc chăm sóc, bảo vệ trẻ em. </a:t>
            </a:r>
          </a:p>
        </p:txBody>
      </p:sp>
      <p:sp>
        <p:nvSpPr>
          <p:cNvPr id="24" name="Text Box 24"/>
          <p:cNvSpPr txBox="1">
            <a:spLocks noChangeArrowheads="1"/>
          </p:cNvSpPr>
          <p:nvPr/>
        </p:nvSpPr>
        <p:spPr bwMode="auto">
          <a:xfrm>
            <a:off x="0" y="5874603"/>
            <a:ext cx="9144000" cy="830997"/>
          </a:xfrm>
          <a:prstGeom prst="rect">
            <a:avLst/>
          </a:prstGeom>
          <a:noFill/>
          <a:ln w="9525">
            <a:noFill/>
            <a:miter lim="800000"/>
            <a:headEnd/>
            <a:tailEnd/>
          </a:ln>
          <a:effectLst/>
        </p:spPr>
        <p:txBody>
          <a:bodyPr wrap="square">
            <a:spAutoFit/>
          </a:bodyPr>
          <a:lstStyle/>
          <a:p>
            <a:pPr algn="just">
              <a:spcBef>
                <a:spcPct val="50000"/>
              </a:spcBef>
            </a:pPr>
            <a:r>
              <a:rPr lang="en-US" sz="2400" dirty="0">
                <a:latin typeface="Times New Roman" pitchFamily="18" charset="0"/>
                <a:cs typeface="Times New Roman" pitchFamily="18" charset="0"/>
                <a:sym typeface="Wingdings" pitchFamily="2" charset="2"/>
              </a:rPr>
              <a:t> </a:t>
            </a:r>
            <a:r>
              <a:rPr lang="en-US" sz="2400" b="1" dirty="0">
                <a:latin typeface="Times New Roman" pitchFamily="18" charset="0"/>
                <a:cs typeface="Times New Roman" pitchFamily="18" charset="0"/>
                <a:sym typeface="Wingdings" pitchFamily="2" charset="2"/>
              </a:rPr>
              <a:t>Nhiệm vụ: </a:t>
            </a:r>
            <a:r>
              <a:rPr lang="en-US" sz="2400" dirty="0">
                <a:latin typeface="Times New Roman" pitchFamily="18" charset="0"/>
                <a:cs typeface="Times New Roman" pitchFamily="18" charset="0"/>
                <a:sym typeface="Wingdings" pitchFamily="2" charset="2"/>
              </a:rPr>
              <a:t>Xác định nhiệm vụ cụ thể mà từng quốc gia và cả cộng đồng quốc tế cần làm vì sự sống còn, phát triển của trẻ em.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
                                            <p:txEl>
                                              <p:pRg st="0" end="0"/>
                                            </p:txEl>
                                          </p:spTgt>
                                        </p:tgtEl>
                                        <p:attrNameLst>
                                          <p:attrName>style.visibility</p:attrName>
                                        </p:attrNameLst>
                                      </p:cBhvr>
                                      <p:to>
                                        <p:strVal val="visible"/>
                                      </p:to>
                                    </p:set>
                                    <p:anim calcmode="lin" valueType="num">
                                      <p:cBhvr additive="base">
                                        <p:cTn id="13"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iterate type="lt">
                                    <p:tmPct val="5000"/>
                                  </p:iterate>
                                  <p:childTnLst>
                                    <p:set>
                                      <p:cBhvr>
                                        <p:cTn id="18" dur="1" fill="hold">
                                          <p:stCondLst>
                                            <p:cond delay="0"/>
                                          </p:stCondLst>
                                        </p:cTn>
                                        <p:tgtEl>
                                          <p:spTgt spid="20"/>
                                        </p:tgtEl>
                                        <p:attrNameLst>
                                          <p:attrName>style.visibility</p:attrName>
                                        </p:attrNameLst>
                                      </p:cBhvr>
                                      <p:to>
                                        <p:strVal val="visible"/>
                                      </p:to>
                                    </p:set>
                                    <p:anim calcmode="lin" valueType="num">
                                      <p:cBhvr>
                                        <p:cTn id="19" dur="500" fill="hold"/>
                                        <p:tgtEl>
                                          <p:spTgt spid="20"/>
                                        </p:tgtEl>
                                        <p:attrNameLst>
                                          <p:attrName>ppt_w</p:attrName>
                                        </p:attrNameLst>
                                      </p:cBhvr>
                                      <p:tavLst>
                                        <p:tav tm="0">
                                          <p:val>
                                            <p:fltVal val="0"/>
                                          </p:val>
                                        </p:tav>
                                        <p:tav tm="100000">
                                          <p:val>
                                            <p:strVal val="#ppt_w"/>
                                          </p:val>
                                        </p:tav>
                                      </p:tavLst>
                                    </p:anim>
                                    <p:anim calcmode="lin" valueType="num">
                                      <p:cBhvr>
                                        <p:cTn id="20" dur="500" fill="hold"/>
                                        <p:tgtEl>
                                          <p:spTgt spid="20"/>
                                        </p:tgtEl>
                                        <p:attrNameLst>
                                          <p:attrName>ppt_h</p:attrName>
                                        </p:attrNameLst>
                                      </p:cBhvr>
                                      <p:tavLst>
                                        <p:tav tm="0">
                                          <p:val>
                                            <p:fltVal val="0"/>
                                          </p:val>
                                        </p:tav>
                                        <p:tav tm="100000">
                                          <p:val>
                                            <p:strVal val="#ppt_h"/>
                                          </p:val>
                                        </p:tav>
                                      </p:tavLst>
                                    </p:anim>
                                    <p:anim calcmode="lin" valueType="num">
                                      <p:cBhvr>
                                        <p:cTn id="21" dur="500" fill="hold"/>
                                        <p:tgtEl>
                                          <p:spTgt spid="20"/>
                                        </p:tgtEl>
                                        <p:attrNameLst>
                                          <p:attrName>style.rotation</p:attrName>
                                        </p:attrNameLst>
                                      </p:cBhvr>
                                      <p:tavLst>
                                        <p:tav tm="0">
                                          <p:val>
                                            <p:fltVal val="90"/>
                                          </p:val>
                                        </p:tav>
                                        <p:tav tm="100000">
                                          <p:val>
                                            <p:fltVal val="0"/>
                                          </p:val>
                                        </p:tav>
                                      </p:tavLst>
                                    </p:anim>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0">
                                            <p:txEl>
                                              <p:pRg st="1" end="1"/>
                                            </p:txEl>
                                          </p:spTgt>
                                        </p:tgtEl>
                                        <p:attrNameLst>
                                          <p:attrName>style.visibility</p:attrName>
                                        </p:attrNameLst>
                                      </p:cBhvr>
                                      <p:to>
                                        <p:strVal val="visible"/>
                                      </p:to>
                                    </p:set>
                                    <p:anim calcmode="lin" valueType="num">
                                      <p:cBhvr additive="base">
                                        <p:cTn id="27" dur="500" fill="hold"/>
                                        <p:tgtEl>
                                          <p:spTgt spid="20">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20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grpId="0" nodeType="clickEffect">
                                  <p:stCondLst>
                                    <p:cond delay="0"/>
                                  </p:stCondLst>
                                  <p:iterate type="lt">
                                    <p:tmPct val="5000"/>
                                  </p:iterate>
                                  <p:childTnLst>
                                    <p:set>
                                      <p:cBhvr>
                                        <p:cTn id="37" dur="1" fill="hold">
                                          <p:stCondLst>
                                            <p:cond delay="0"/>
                                          </p:stCondLst>
                                        </p:cTn>
                                        <p:tgtEl>
                                          <p:spTgt spid="22"/>
                                        </p:tgtEl>
                                        <p:attrNameLst>
                                          <p:attrName>style.visibility</p:attrName>
                                        </p:attrNameLst>
                                      </p:cBhvr>
                                      <p:to>
                                        <p:strVal val="visible"/>
                                      </p:to>
                                    </p:set>
                                    <p:anim calcmode="lin" valueType="num">
                                      <p:cBhvr>
                                        <p:cTn id="38" dur="500" fill="hold"/>
                                        <p:tgtEl>
                                          <p:spTgt spid="22"/>
                                        </p:tgtEl>
                                        <p:attrNameLst>
                                          <p:attrName>ppt_w</p:attrName>
                                        </p:attrNameLst>
                                      </p:cBhvr>
                                      <p:tavLst>
                                        <p:tav tm="0">
                                          <p:val>
                                            <p:fltVal val="0"/>
                                          </p:val>
                                        </p:tav>
                                        <p:tav tm="100000">
                                          <p:val>
                                            <p:strVal val="#ppt_w"/>
                                          </p:val>
                                        </p:tav>
                                      </p:tavLst>
                                    </p:anim>
                                    <p:anim calcmode="lin" valueType="num">
                                      <p:cBhvr>
                                        <p:cTn id="39" dur="500" fill="hold"/>
                                        <p:tgtEl>
                                          <p:spTgt spid="22"/>
                                        </p:tgtEl>
                                        <p:attrNameLst>
                                          <p:attrName>ppt_h</p:attrName>
                                        </p:attrNameLst>
                                      </p:cBhvr>
                                      <p:tavLst>
                                        <p:tav tm="0">
                                          <p:val>
                                            <p:fltVal val="0"/>
                                          </p:val>
                                        </p:tav>
                                        <p:tav tm="100000">
                                          <p:val>
                                            <p:strVal val="#ppt_h"/>
                                          </p:val>
                                        </p:tav>
                                      </p:tavLst>
                                    </p:anim>
                                    <p:anim calcmode="lin" valueType="num">
                                      <p:cBhvr>
                                        <p:cTn id="40" dur="500" fill="hold"/>
                                        <p:tgtEl>
                                          <p:spTgt spid="22"/>
                                        </p:tgtEl>
                                        <p:attrNameLst>
                                          <p:attrName>style.rotation</p:attrName>
                                        </p:attrNameLst>
                                      </p:cBhvr>
                                      <p:tavLst>
                                        <p:tav tm="0">
                                          <p:val>
                                            <p:fltVal val="90"/>
                                          </p:val>
                                        </p:tav>
                                        <p:tav tm="100000">
                                          <p:val>
                                            <p:fltVal val="0"/>
                                          </p:val>
                                        </p:tav>
                                      </p:tavLst>
                                    </p:anim>
                                    <p:animEffect transition="in" filter="fade">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31" presetClass="entr" presetSubtype="0" fill="hold" grpId="0" nodeType="clickEffect">
                                  <p:stCondLst>
                                    <p:cond delay="0"/>
                                  </p:stCondLst>
                                  <p:iterate type="lt">
                                    <p:tmPct val="5000"/>
                                  </p:iterate>
                                  <p:childTnLst>
                                    <p:set>
                                      <p:cBhvr>
                                        <p:cTn id="45" dur="1" fill="hold">
                                          <p:stCondLst>
                                            <p:cond delay="0"/>
                                          </p:stCondLst>
                                        </p:cTn>
                                        <p:tgtEl>
                                          <p:spTgt spid="23"/>
                                        </p:tgtEl>
                                        <p:attrNameLst>
                                          <p:attrName>style.visibility</p:attrName>
                                        </p:attrNameLst>
                                      </p:cBhvr>
                                      <p:to>
                                        <p:strVal val="visible"/>
                                      </p:to>
                                    </p:set>
                                    <p:anim calcmode="lin" valueType="num">
                                      <p:cBhvr>
                                        <p:cTn id="46" dur="500" fill="hold"/>
                                        <p:tgtEl>
                                          <p:spTgt spid="23"/>
                                        </p:tgtEl>
                                        <p:attrNameLst>
                                          <p:attrName>ppt_w</p:attrName>
                                        </p:attrNameLst>
                                      </p:cBhvr>
                                      <p:tavLst>
                                        <p:tav tm="0">
                                          <p:val>
                                            <p:fltVal val="0"/>
                                          </p:val>
                                        </p:tav>
                                        <p:tav tm="100000">
                                          <p:val>
                                            <p:strVal val="#ppt_w"/>
                                          </p:val>
                                        </p:tav>
                                      </p:tavLst>
                                    </p:anim>
                                    <p:anim calcmode="lin" valueType="num">
                                      <p:cBhvr>
                                        <p:cTn id="47" dur="500" fill="hold"/>
                                        <p:tgtEl>
                                          <p:spTgt spid="23"/>
                                        </p:tgtEl>
                                        <p:attrNameLst>
                                          <p:attrName>ppt_h</p:attrName>
                                        </p:attrNameLst>
                                      </p:cBhvr>
                                      <p:tavLst>
                                        <p:tav tm="0">
                                          <p:val>
                                            <p:fltVal val="0"/>
                                          </p:val>
                                        </p:tav>
                                        <p:tav tm="100000">
                                          <p:val>
                                            <p:strVal val="#ppt_h"/>
                                          </p:val>
                                        </p:tav>
                                      </p:tavLst>
                                    </p:anim>
                                    <p:anim calcmode="lin" valueType="num">
                                      <p:cBhvr>
                                        <p:cTn id="48" dur="500" fill="hold"/>
                                        <p:tgtEl>
                                          <p:spTgt spid="23"/>
                                        </p:tgtEl>
                                        <p:attrNameLst>
                                          <p:attrName>style.rotation</p:attrName>
                                        </p:attrNameLst>
                                      </p:cBhvr>
                                      <p:tavLst>
                                        <p:tav tm="0">
                                          <p:val>
                                            <p:fltVal val="90"/>
                                          </p:val>
                                        </p:tav>
                                        <p:tav tm="100000">
                                          <p:val>
                                            <p:fltVal val="0"/>
                                          </p:val>
                                        </p:tav>
                                      </p:tavLst>
                                    </p:anim>
                                    <p:animEffect transition="in" filter="fade">
                                      <p:cBhvr>
                                        <p:cTn id="49" dur="500"/>
                                        <p:tgtEl>
                                          <p:spTgt spid="23"/>
                                        </p:tgtEl>
                                      </p:cBhvr>
                                    </p:animEffect>
                                  </p:childTnLst>
                                </p:cTn>
                              </p:par>
                            </p:childTnLst>
                          </p:cTn>
                        </p:par>
                      </p:childTnLst>
                    </p:cTn>
                  </p:par>
                  <p:par>
                    <p:cTn id="50" fill="hold">
                      <p:stCondLst>
                        <p:cond delay="indefinite"/>
                      </p:stCondLst>
                      <p:childTnLst>
                        <p:par>
                          <p:cTn id="51" fill="hold">
                            <p:stCondLst>
                              <p:cond delay="0"/>
                            </p:stCondLst>
                            <p:childTnLst>
                              <p:par>
                                <p:cTn id="52" presetID="31" presetClass="entr" presetSubtype="0" fill="hold" grpId="0" nodeType="clickEffect">
                                  <p:stCondLst>
                                    <p:cond delay="0"/>
                                  </p:stCondLst>
                                  <p:iterate type="lt">
                                    <p:tmPct val="5000"/>
                                  </p:iterate>
                                  <p:childTnLst>
                                    <p:set>
                                      <p:cBhvr>
                                        <p:cTn id="53" dur="1" fill="hold">
                                          <p:stCondLst>
                                            <p:cond delay="0"/>
                                          </p:stCondLst>
                                        </p:cTn>
                                        <p:tgtEl>
                                          <p:spTgt spid="24"/>
                                        </p:tgtEl>
                                        <p:attrNameLst>
                                          <p:attrName>style.visibility</p:attrName>
                                        </p:attrNameLst>
                                      </p:cBhvr>
                                      <p:to>
                                        <p:strVal val="visible"/>
                                      </p:to>
                                    </p:set>
                                    <p:anim calcmode="lin" valueType="num">
                                      <p:cBhvr>
                                        <p:cTn id="54" dur="500" fill="hold"/>
                                        <p:tgtEl>
                                          <p:spTgt spid="24"/>
                                        </p:tgtEl>
                                        <p:attrNameLst>
                                          <p:attrName>ppt_w</p:attrName>
                                        </p:attrNameLst>
                                      </p:cBhvr>
                                      <p:tavLst>
                                        <p:tav tm="0">
                                          <p:val>
                                            <p:fltVal val="0"/>
                                          </p:val>
                                        </p:tav>
                                        <p:tav tm="100000">
                                          <p:val>
                                            <p:strVal val="#ppt_w"/>
                                          </p:val>
                                        </p:tav>
                                      </p:tavLst>
                                    </p:anim>
                                    <p:anim calcmode="lin" valueType="num">
                                      <p:cBhvr>
                                        <p:cTn id="55" dur="500" fill="hold"/>
                                        <p:tgtEl>
                                          <p:spTgt spid="24"/>
                                        </p:tgtEl>
                                        <p:attrNameLst>
                                          <p:attrName>ppt_h</p:attrName>
                                        </p:attrNameLst>
                                      </p:cBhvr>
                                      <p:tavLst>
                                        <p:tav tm="0">
                                          <p:val>
                                            <p:fltVal val="0"/>
                                          </p:val>
                                        </p:tav>
                                        <p:tav tm="100000">
                                          <p:val>
                                            <p:strVal val="#ppt_h"/>
                                          </p:val>
                                        </p:tav>
                                      </p:tavLst>
                                    </p:anim>
                                    <p:anim calcmode="lin" valueType="num">
                                      <p:cBhvr>
                                        <p:cTn id="56" dur="500" fill="hold"/>
                                        <p:tgtEl>
                                          <p:spTgt spid="24"/>
                                        </p:tgtEl>
                                        <p:attrNameLst>
                                          <p:attrName>style.rotation</p:attrName>
                                        </p:attrNameLst>
                                      </p:cBhvr>
                                      <p:tavLst>
                                        <p:tav tm="0">
                                          <p:val>
                                            <p:fltVal val="90"/>
                                          </p:val>
                                        </p:tav>
                                        <p:tav tm="100000">
                                          <p:val>
                                            <p:fltVal val="0"/>
                                          </p:val>
                                        </p:tav>
                                      </p:tavLst>
                                    </p:anim>
                                    <p:animEffect transition="in" filter="fade">
                                      <p:cBhvr>
                                        <p:cTn id="5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3" grpId="0"/>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0" y="0"/>
            <a:ext cx="9144000" cy="9144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vi-VN"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Tuyên bố thế giới về sự sống còn, quyền được bảo vệ và phát triển của trẻ em</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3200" b="1" i="0" u="none" strike="noStrike" kern="1200" cap="none" spc="0" normalizeH="0" baseline="0" noProof="0" dirty="0">
              <a:ln>
                <a:noFill/>
              </a:ln>
              <a:solidFill>
                <a:srgbClr val="0000FF"/>
              </a:solidFill>
              <a:effectLst/>
              <a:uLnTx/>
              <a:uFillTx/>
              <a:latin typeface=".VnTime" pitchFamily="34" charset="0"/>
              <a:ea typeface="+mn-ea"/>
              <a:cs typeface="+mn-cs"/>
            </a:endParaRPr>
          </a:p>
        </p:txBody>
      </p:sp>
      <p:sp>
        <p:nvSpPr>
          <p:cNvPr id="3" name="Line 6"/>
          <p:cNvSpPr>
            <a:spLocks noChangeShapeType="1"/>
          </p:cNvSpPr>
          <p:nvPr/>
        </p:nvSpPr>
        <p:spPr bwMode="auto">
          <a:xfrm>
            <a:off x="0" y="990600"/>
            <a:ext cx="9144000" cy="0"/>
          </a:xfrm>
          <a:prstGeom prst="line">
            <a:avLst/>
          </a:prstGeom>
          <a:noFill/>
          <a:ln w="28575">
            <a:solidFill>
              <a:schemeClr val="accent2"/>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Line 5"/>
          <p:cNvSpPr>
            <a:spLocks noChangeShapeType="1"/>
          </p:cNvSpPr>
          <p:nvPr/>
        </p:nvSpPr>
        <p:spPr bwMode="auto">
          <a:xfrm>
            <a:off x="6705600" y="990600"/>
            <a:ext cx="0" cy="5867400"/>
          </a:xfrm>
          <a:prstGeom prst="line">
            <a:avLst/>
          </a:prstGeom>
          <a:noFill/>
          <a:ln w="76200" cmpd="tri">
            <a:solidFill>
              <a:schemeClr val="accent2"/>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1"/>
          <p:cNvSpPr txBox="1"/>
          <p:nvPr/>
        </p:nvSpPr>
        <p:spPr>
          <a:xfrm>
            <a:off x="0" y="990600"/>
            <a:ext cx="38862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I. Tìm hiểu chung</a:t>
            </a:r>
          </a:p>
        </p:txBody>
      </p:sp>
      <p:sp>
        <p:nvSpPr>
          <p:cNvPr id="13" name="TextBox 12"/>
          <p:cNvSpPr txBox="1"/>
          <p:nvPr/>
        </p:nvSpPr>
        <p:spPr>
          <a:xfrm>
            <a:off x="0" y="1367135"/>
            <a:ext cx="38862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II. </a:t>
            </a:r>
            <a:r>
              <a:rPr kumimoji="0" lang="en-US" sz="2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Phân</a:t>
            </a:r>
            <a:r>
              <a:rPr kumimoji="0" lang="en-US" sz="2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tích</a:t>
            </a:r>
            <a:endParaRPr kumimoji="0" lang="en-US" sz="2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14" name="Text Box 22"/>
          <p:cNvSpPr txBox="1">
            <a:spLocks noChangeArrowheads="1"/>
          </p:cNvSpPr>
          <p:nvPr/>
        </p:nvSpPr>
        <p:spPr bwMode="auto">
          <a:xfrm>
            <a:off x="152400" y="1748135"/>
            <a:ext cx="5257800" cy="461665"/>
          </a:xfrm>
          <a:prstGeom prst="rect">
            <a:avLst/>
          </a:prstGeom>
          <a:noFill/>
          <a:ln w="9525">
            <a:noFill/>
            <a:miter lim="800000"/>
            <a:headEnd/>
            <a:tailEnd/>
          </a:ln>
          <a:effectLst/>
        </p:spPr>
        <p:txBody>
          <a:bodyPr wrap="square">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1)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Mở</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đầu</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Lí</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do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của</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bản</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tuyên</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bố</a:t>
            </a:r>
            <a:endPar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9" name="TextBox 18">
            <a:extLst>
              <a:ext uri="{FF2B5EF4-FFF2-40B4-BE49-F238E27FC236}">
                <a16:creationId xmlns:a16="http://schemas.microsoft.com/office/drawing/2014/main" id="{3269626D-CB53-4B6E-95FA-4F526A0294C4}"/>
              </a:ext>
            </a:extLst>
          </p:cNvPr>
          <p:cNvSpPr txBox="1"/>
          <p:nvPr/>
        </p:nvSpPr>
        <p:spPr>
          <a:xfrm>
            <a:off x="47445" y="2205334"/>
            <a:ext cx="6385697" cy="4962449"/>
          </a:xfrm>
          <a:prstGeom prst="rect">
            <a:avLst/>
          </a:prstGeom>
          <a:noFill/>
        </p:spPr>
        <p:txBody>
          <a:bodyPr wrap="square">
            <a:spAutoFit/>
          </a:bodyPr>
          <a:lstStyle/>
          <a:p>
            <a:pPr marR="0" algn="just">
              <a:lnSpc>
                <a:spcPct val="115000"/>
              </a:lnSpc>
              <a:spcBef>
                <a:spcPts val="0"/>
              </a:spcBef>
              <a:spcAft>
                <a:spcPts val="0"/>
              </a:spcAft>
            </a:pPr>
            <a:r>
              <a:rPr lang="pt-BR" dirty="0">
                <a:latin typeface="Times New Roman" panose="02020603050405020304" pitchFamily="18" charset="0"/>
                <a:ea typeface="Times New Roman" panose="02020603050405020304" pitchFamily="18" charset="0"/>
                <a:cs typeface="Times New Roman" panose="02020603050405020304" pitchFamily="18" charset="0"/>
              </a:rPr>
              <a:t>- Đặc</a:t>
            </a:r>
            <a:r>
              <a:rPr lang="pt-BR" dirty="0">
                <a:latin typeface=".VnTime" panose="020B7200000000000000" pitchFamily="34" charset="0"/>
                <a:ea typeface="Times New Roman" panose="02020603050405020304" pitchFamily="18" charset="0"/>
                <a:cs typeface="Times New Roman" panose="02020603050405020304" pitchFamily="18" charset="0"/>
              </a:rPr>
              <a:t> </a:t>
            </a:r>
            <a:r>
              <a:rPr lang="pt-BR" sz="1800" dirty="0">
                <a:effectLst/>
                <a:latin typeface=".VnTime" panose="020B7200000000000000" pitchFamily="34" charset="0"/>
                <a:ea typeface="Times New Roman" panose="02020603050405020304" pitchFamily="18" charset="0"/>
                <a:cs typeface="Times New Roman" panose="02020603050405020304" pitchFamily="18" charset="0"/>
              </a:rPr>
              <a:t>®iÓm: trong tr¾ng, hiÓu biÕt, ham ho¹t ®éng vµ ®Çy </a:t>
            </a:r>
            <a:r>
              <a:rPr lang="pt-BR" dirty="0">
                <a:latin typeface=".VnTime" panose="020B7200000000000000" pitchFamily="34" charset="0"/>
                <a:ea typeface="Times New Roman" panose="02020603050405020304" pitchFamily="18" charset="0"/>
                <a:cs typeface="Times New Roman" panose="02020603050405020304" pitchFamily="18" charset="0"/>
              </a:rPr>
              <a:t>ư</a:t>
            </a:r>
            <a:r>
              <a:rPr lang="pt-BR" sz="1800" dirty="0">
                <a:effectLst/>
                <a:latin typeface=".VnTime" panose="020B7200000000000000" pitchFamily="34" charset="0"/>
                <a:ea typeface="Times New Roman" panose="02020603050405020304" pitchFamily="18" charset="0"/>
                <a:cs typeface="Times New Roman" panose="02020603050405020304" pitchFamily="18" charset="0"/>
              </a:rPr>
              <a:t>­­íc väng nh­­ng dÔ bÞ tæn th­­ư¬ng vµ cßn phô thuéc.</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p>
            <a:pPr marL="0" marR="0" algn="just">
              <a:lnSpc>
                <a:spcPct val="115000"/>
              </a:lnSpc>
              <a:spcBef>
                <a:spcPts val="0"/>
              </a:spcBef>
              <a:spcAft>
                <a:spcPts val="0"/>
              </a:spcAft>
            </a:pPr>
            <a:r>
              <a:rPr lang="pt-BR" sz="1800" dirty="0">
                <a:effectLst/>
                <a:latin typeface=".VnTime" panose="020B7200000000000000" pitchFamily="34" charset="0"/>
                <a:ea typeface="Times New Roman" panose="02020603050405020304" pitchFamily="18" charset="0"/>
                <a:cs typeface="Times New Roman" panose="02020603050405020304" pitchFamily="18" charset="0"/>
              </a:rPr>
              <a:t>- QuyÒn sèng cña trÎ em:</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p>
            <a:pPr marL="0" marR="0" algn="just">
              <a:lnSpc>
                <a:spcPct val="115000"/>
              </a:lnSpc>
              <a:spcBef>
                <a:spcPts val="0"/>
              </a:spcBef>
              <a:spcAft>
                <a:spcPts val="0"/>
              </a:spcAft>
            </a:pPr>
            <a:r>
              <a:rPr lang="pt-BR" sz="1800" dirty="0">
                <a:effectLst/>
                <a:latin typeface=".VnTime" panose="020B7200000000000000" pitchFamily="34" charset="0"/>
                <a:ea typeface="Times New Roman" panose="02020603050405020304" pitchFamily="18" charset="0"/>
                <a:cs typeface="Times New Roman" panose="02020603050405020304" pitchFamily="18" charset="0"/>
              </a:rPr>
              <a:t>+ Ph¶i ®ư­­îc sèng trong vui t­­¬i thanh </a:t>
            </a:r>
            <a:r>
              <a:rPr lang="pt-BR" sz="1800" dirty="0">
                <a:effectLst/>
                <a:latin typeface="Times New Roman" panose="02020603050405020304" pitchFamily="18" charset="0"/>
                <a:ea typeface="Times New Roman" panose="02020603050405020304" pitchFamily="18" charset="0"/>
                <a:cs typeface="Times New Roman" panose="02020603050405020304" pitchFamily="18" charset="0"/>
              </a:rPr>
              <a:t>bình</a:t>
            </a:r>
            <a:r>
              <a:rPr lang="pt-BR" sz="1800" dirty="0">
                <a:effectLst/>
                <a:latin typeface=".VnTime" panose="020B7200000000000000" pitchFamily="34" charset="0"/>
                <a:ea typeface="Times New Roman" panose="02020603050405020304" pitchFamily="18" charset="0"/>
                <a:cs typeface="Times New Roman" panose="02020603050405020304" pitchFamily="18" charset="0"/>
              </a:rPr>
              <a:t> , ®­­ưîc ch¬i, ®­­ưîc häc vµ ph¸t triÓn.</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p>
            <a:pPr marL="0" marR="0" algn="just">
              <a:lnSpc>
                <a:spcPct val="115000"/>
              </a:lnSpc>
              <a:spcBef>
                <a:spcPts val="0"/>
              </a:spcBef>
              <a:spcAft>
                <a:spcPts val="0"/>
              </a:spcAft>
            </a:pPr>
            <a:r>
              <a:rPr lang="pt-BR" sz="1800" dirty="0">
                <a:effectLst/>
                <a:latin typeface=".VnTime" panose="020B7200000000000000" pitchFamily="34" charset="0"/>
                <a:ea typeface="Times New Roman" panose="02020603050405020304" pitchFamily="18" charset="0"/>
                <a:cs typeface="Times New Roman" panose="02020603050405020304" pitchFamily="18" charset="0"/>
              </a:rPr>
              <a:t>+ Tư­­¬ng lai cña chóng ph¶i ®­­ược </a:t>
            </a:r>
            <a:r>
              <a:rPr lang="pt-BR" sz="1800" dirty="0">
                <a:effectLst/>
                <a:latin typeface="Times New Roman" panose="02020603050405020304" pitchFamily="18" charset="0"/>
                <a:ea typeface="Times New Roman" panose="02020603050405020304" pitchFamily="18" charset="0"/>
                <a:cs typeface="Times New Roman" panose="02020603050405020304" pitchFamily="18" charset="0"/>
              </a:rPr>
              <a:t>hình</a:t>
            </a:r>
            <a:r>
              <a:rPr lang="pt-BR" sz="1800" dirty="0">
                <a:effectLst/>
                <a:latin typeface=".VnTime" panose="020B7200000000000000" pitchFamily="34" charset="0"/>
                <a:ea typeface="Times New Roman" panose="02020603050405020304" pitchFamily="18" charset="0"/>
                <a:cs typeface="Times New Roman" panose="02020603050405020304" pitchFamily="18" charset="0"/>
              </a:rPr>
              <a:t> thµnh trong sù hßa hîp vµ tư­­¬ng trî.</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p>
            <a:pPr marL="0" marR="0" algn="just">
              <a:lnSpc>
                <a:spcPct val="115000"/>
              </a:lnSpc>
              <a:spcBef>
                <a:spcPts val="0"/>
              </a:spcBef>
              <a:spcAft>
                <a:spcPts val="0"/>
              </a:spcAft>
            </a:pPr>
            <a:r>
              <a:rPr lang="pt-BR" sz="1800" dirty="0">
                <a:effectLst/>
                <a:latin typeface=".VnTime" panose="020B7200000000000000" pitchFamily="34" charset="0"/>
                <a:ea typeface="Times New Roman" panose="02020603050405020304" pitchFamily="18" charset="0"/>
                <a:cs typeface="Times New Roman" panose="02020603050405020304" pitchFamily="18" charset="0"/>
              </a:rPr>
              <a:t>+ Ph¶i </a:t>
            </a:r>
            <a:r>
              <a:rPr lang="pt-BR" dirty="0">
                <a:latin typeface="Times New Roman" panose="02020603050405020304" pitchFamily="18" charset="0"/>
                <a:ea typeface="Times New Roman" panose="02020603050405020304" pitchFamily="18" charset="0"/>
                <a:cs typeface="Times New Roman" panose="02020603050405020304" pitchFamily="18" charset="0"/>
              </a:rPr>
              <a:t>được bình </a:t>
            </a:r>
            <a:r>
              <a:rPr lang="pt-BR" sz="1800" dirty="0">
                <a:effectLst/>
                <a:latin typeface=".VnTime" panose="020B7200000000000000" pitchFamily="34" charset="0"/>
                <a:ea typeface="Times New Roman" panose="02020603050405020304" pitchFamily="18" charset="0"/>
                <a:cs typeface="Times New Roman" panose="02020603050405020304" pitchFamily="18" charset="0"/>
              </a:rPr>
              <a:t>®¼ng, kh«ng ph©n biÖt vµ  ph¶i ®­­ư îc gióp ®ì vÒ mäi mÆt.</a:t>
            </a:r>
          </a:p>
          <a:p>
            <a:pPr marL="0" marR="0" algn="just">
              <a:lnSpc>
                <a:spcPct val="115000"/>
              </a:lnSpc>
              <a:spcBef>
                <a:spcPts val="0"/>
              </a:spcBef>
              <a:spcAft>
                <a:spcPts val="0"/>
              </a:spcAft>
            </a:pPr>
            <a:r>
              <a:rPr lang="pt-BR" sz="1800" dirty="0">
                <a:solidFill>
                  <a:srgbClr val="0000FF"/>
                </a:solidFill>
                <a:effectLst/>
                <a:latin typeface=".VnTime" panose="020B7200000000000000" pitchFamily="34" charset="0"/>
                <a:ea typeface="Times New Roman" panose="02020603050405020304" pitchFamily="18" charset="0"/>
                <a:cs typeface="Times New Roman" panose="02020603050405020304" pitchFamily="18" charset="0"/>
              </a:rPr>
              <a:t>-&gt; </a:t>
            </a:r>
            <a:r>
              <a:rPr lang="en-US" sz="2000" dirty="0" err="1">
                <a:solidFill>
                  <a:srgbClr val="0000FF"/>
                </a:solidFill>
                <a:latin typeface="Times New Roman" pitchFamily="18" charset="0"/>
                <a:cs typeface="Times New Roman" pitchFamily="18" charset="0"/>
              </a:rPr>
              <a:t>Khẳng</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định</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quyền</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được</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sống</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quyền</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được</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phát</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triển</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của</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mọi</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trẻ</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em</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trên</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thế</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giới</a:t>
            </a:r>
            <a:r>
              <a:rPr lang="en-US" sz="2000" dirty="0">
                <a:solidFill>
                  <a:srgbClr val="0000FF"/>
                </a:solidFill>
                <a:latin typeface="Times New Roman" pitchFamily="18" charset="0"/>
                <a:cs typeface="Times New Roman" pitchFamily="18" charset="0"/>
              </a:rPr>
              <a:t>  -&gt; </a:t>
            </a:r>
            <a:r>
              <a:rPr lang="en-US" sz="2000" dirty="0" err="1">
                <a:solidFill>
                  <a:srgbClr val="0000FF"/>
                </a:solidFill>
                <a:latin typeface="Times New Roman" pitchFamily="18" charset="0"/>
                <a:cs typeface="Times New Roman" pitchFamily="18" charset="0"/>
              </a:rPr>
              <a:t>Toàn</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nhân</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loại</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hãy</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quan</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tâm</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đến</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vấn</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đề</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này</a:t>
            </a:r>
            <a:r>
              <a:rPr lang="en-US" sz="2000" dirty="0">
                <a:solidFill>
                  <a:srgbClr val="0000FF"/>
                </a:solidFill>
                <a:latin typeface="Times New Roman" pitchFamily="18" charset="0"/>
                <a:cs typeface="Times New Roman" pitchFamily="18" charset="0"/>
              </a:rPr>
              <a:t>    </a:t>
            </a:r>
          </a:p>
          <a:p>
            <a:r>
              <a:rPr lang="en-US" sz="2000" dirty="0">
                <a:solidFill>
                  <a:srgbClr val="FF0000"/>
                </a:solidFill>
                <a:latin typeface="Times New Roman" pitchFamily="18" charset="0"/>
                <a:cs typeface="Times New Roman" pitchFamily="18" charset="0"/>
              </a:rPr>
              <a:t>=&gt; </a:t>
            </a:r>
            <a:r>
              <a:rPr lang="vi-VN" sz="2000" dirty="0">
                <a:solidFill>
                  <a:srgbClr val="FF0000"/>
                </a:solidFill>
                <a:latin typeface="Times New Roman" pitchFamily="18" charset="0"/>
                <a:cs typeface="Times New Roman" pitchFamily="18" charset="0"/>
              </a:rPr>
              <a:t>Chỉ</a:t>
            </a:r>
            <a:r>
              <a:rPr lang="en-US" sz="2000" dirty="0">
                <a:solidFill>
                  <a:srgbClr val="FF0000"/>
                </a:solidFill>
                <a:latin typeface="Times New Roman" pitchFamily="18" charset="0"/>
                <a:cs typeface="Times New Roman" pitchFamily="18" charset="0"/>
              </a:rPr>
              <a:t> ra </a:t>
            </a:r>
            <a:r>
              <a:rPr lang="en-US" sz="2000" dirty="0" err="1">
                <a:solidFill>
                  <a:srgbClr val="FF0000"/>
                </a:solidFill>
                <a:latin typeface="Times New Roman" pitchFamily="18" charset="0"/>
                <a:cs typeface="Times New Roman" pitchFamily="18" charset="0"/>
              </a:rPr>
              <a:t>và</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khẳng</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định</a:t>
            </a:r>
            <a:r>
              <a:rPr lang="vi-VN" sz="2000" dirty="0">
                <a:solidFill>
                  <a:srgbClr val="FF0000"/>
                </a:solidFill>
                <a:latin typeface="Times New Roman" pitchFamily="18" charset="0"/>
                <a:cs typeface="Times New Roman" pitchFamily="18" charset="0"/>
              </a:rPr>
              <a:t>: </a:t>
            </a:r>
            <a:r>
              <a:rPr lang="en-US" sz="2000" dirty="0">
                <a:solidFill>
                  <a:srgbClr val="FF0000"/>
                </a:solidFill>
                <a:latin typeface="Times New Roman" pitchFamily="18" charset="0"/>
                <a:cs typeface="Times New Roman" pitchFamily="18" charset="0"/>
              </a:rPr>
              <a:t>M</a:t>
            </a:r>
            <a:r>
              <a:rPr lang="vi-VN" sz="2000" dirty="0">
                <a:solidFill>
                  <a:srgbClr val="FF0000"/>
                </a:solidFill>
                <a:latin typeface="Times New Roman" pitchFamily="18" charset="0"/>
                <a:cs typeface="Times New Roman" pitchFamily="18" charset="0"/>
              </a:rPr>
              <a:t>ục đích, nhiệm vụ của Hội nghị cấp cao.</a:t>
            </a:r>
            <a:endParaRPr lang="en-US" sz="2000" dirty="0">
              <a:solidFill>
                <a:srgbClr val="FF0000"/>
              </a:solidFill>
              <a:latin typeface="Times New Roman" pitchFamily="18" charset="0"/>
              <a:cs typeface="Times New Roman" pitchFamily="18" charset="0"/>
            </a:endParaRPr>
          </a:p>
          <a:p>
            <a:pPr marL="0" marR="0" algn="just">
              <a:lnSpc>
                <a:spcPct val="115000"/>
              </a:lnSpc>
              <a:spcBef>
                <a:spcPts val="0"/>
              </a:spcBef>
              <a:spcAft>
                <a:spcPts val="0"/>
              </a:spcAft>
            </a:pP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93133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ox(i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4"/>
                                        </p:tgtEl>
                                        <p:attrNameLst>
                                          <p:attrName>style.visibility</p:attrName>
                                        </p:attrNameLst>
                                      </p:cBhvr>
                                      <p:to>
                                        <p:strVal val="visible"/>
                                      </p:to>
                                    </p:set>
                                    <p:anim calcmode="discrete" valueType="clr">
                                      <p:cBhvr override="childStyle">
                                        <p:cTn id="12"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4"/>
                                        </p:tgtEl>
                                        <p:attrNameLst>
                                          <p:attrName>fillcolor</p:attrName>
                                        </p:attrNameLst>
                                      </p:cBhvr>
                                      <p:tavLst>
                                        <p:tav tm="0">
                                          <p:val>
                                            <p:clrVal>
                                              <a:schemeClr val="accent2"/>
                                            </p:clrVal>
                                          </p:val>
                                        </p:tav>
                                        <p:tav tm="50000">
                                          <p:val>
                                            <p:clrVal>
                                              <a:schemeClr val="hlink"/>
                                            </p:clrVal>
                                          </p:val>
                                        </p:tav>
                                      </p:tavLst>
                                    </p:anim>
                                    <p:set>
                                      <p:cBhvr>
                                        <p:cTn id="14" dur="80"/>
                                        <p:tgtEl>
                                          <p:spTgt spid="14"/>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9">
                                            <p:txEl>
                                              <p:pRg st="0" end="0"/>
                                            </p:txEl>
                                          </p:spTgt>
                                        </p:tgtEl>
                                        <p:attrNameLst>
                                          <p:attrName>style.visibility</p:attrName>
                                        </p:attrNameLst>
                                      </p:cBhvr>
                                      <p:to>
                                        <p:strVal val="visible"/>
                                      </p:to>
                                    </p:set>
                                    <p:animEffect transition="in" filter="fade">
                                      <p:cBhvr>
                                        <p:cTn id="19" dur="1000"/>
                                        <p:tgtEl>
                                          <p:spTgt spid="19">
                                            <p:txEl>
                                              <p:pRg st="0" end="0"/>
                                            </p:txEl>
                                          </p:spTgt>
                                        </p:tgtEl>
                                      </p:cBhvr>
                                    </p:animEffect>
                                    <p:anim calcmode="lin" valueType="num">
                                      <p:cBhvr>
                                        <p:cTn id="20"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9">
                                            <p:txEl>
                                              <p:pRg st="1" end="1"/>
                                            </p:txEl>
                                          </p:spTgt>
                                        </p:tgtEl>
                                        <p:attrNameLst>
                                          <p:attrName>style.visibility</p:attrName>
                                        </p:attrNameLst>
                                      </p:cBhvr>
                                      <p:to>
                                        <p:strVal val="visible"/>
                                      </p:to>
                                    </p:set>
                                    <p:animEffect transition="in" filter="barn(inVertical)">
                                      <p:cBhvr>
                                        <p:cTn id="26" dur="500"/>
                                        <p:tgtEl>
                                          <p:spTgt spid="19">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9">
                                            <p:txEl>
                                              <p:pRg st="2" end="2"/>
                                            </p:txEl>
                                          </p:spTgt>
                                        </p:tgtEl>
                                        <p:attrNameLst>
                                          <p:attrName>style.visibility</p:attrName>
                                        </p:attrNameLst>
                                      </p:cBhvr>
                                      <p:to>
                                        <p:strVal val="visible"/>
                                      </p:to>
                                    </p:set>
                                    <p:animEffect transition="in" filter="fade">
                                      <p:cBhvr>
                                        <p:cTn id="31" dur="500"/>
                                        <p:tgtEl>
                                          <p:spTgt spid="19">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19">
                                            <p:txEl>
                                              <p:pRg st="3" end="3"/>
                                            </p:txEl>
                                          </p:spTgt>
                                        </p:tgtEl>
                                        <p:attrNameLst>
                                          <p:attrName>style.visibility</p:attrName>
                                        </p:attrNameLst>
                                      </p:cBhvr>
                                      <p:to>
                                        <p:strVal val="visible"/>
                                      </p:to>
                                    </p:set>
                                    <p:anim calcmode="lin" valueType="num">
                                      <p:cBhvr additive="base">
                                        <p:cTn id="36" dur="500" fill="hold"/>
                                        <p:tgtEl>
                                          <p:spTgt spid="19">
                                            <p:txEl>
                                              <p:pRg st="3" end="3"/>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1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9">
                                            <p:txEl>
                                              <p:pRg st="4" end="4"/>
                                            </p:txEl>
                                          </p:spTgt>
                                        </p:tgtEl>
                                        <p:attrNameLst>
                                          <p:attrName>style.visibility</p:attrName>
                                        </p:attrNameLst>
                                      </p:cBhvr>
                                      <p:to>
                                        <p:strVal val="visible"/>
                                      </p:to>
                                    </p:set>
                                    <p:animEffect transition="in" filter="fade">
                                      <p:cBhvr>
                                        <p:cTn id="42" dur="1000"/>
                                        <p:tgtEl>
                                          <p:spTgt spid="19">
                                            <p:txEl>
                                              <p:pRg st="4" end="4"/>
                                            </p:txEl>
                                          </p:spTgt>
                                        </p:tgtEl>
                                      </p:cBhvr>
                                    </p:animEffect>
                                    <p:anim calcmode="lin" valueType="num">
                                      <p:cBhvr>
                                        <p:cTn id="43" dur="1000" fill="hold"/>
                                        <p:tgtEl>
                                          <p:spTgt spid="19">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1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9">
                                            <p:txEl>
                                              <p:pRg st="5" end="5"/>
                                            </p:txEl>
                                          </p:spTgt>
                                        </p:tgtEl>
                                        <p:attrNameLst>
                                          <p:attrName>style.visibility</p:attrName>
                                        </p:attrNameLst>
                                      </p:cBhvr>
                                      <p:to>
                                        <p:strVal val="visible"/>
                                      </p:to>
                                    </p:set>
                                    <p:animEffect transition="in" filter="fade">
                                      <p:cBhvr>
                                        <p:cTn id="49" dur="1000"/>
                                        <p:tgtEl>
                                          <p:spTgt spid="19">
                                            <p:txEl>
                                              <p:pRg st="5" end="5"/>
                                            </p:txEl>
                                          </p:spTgt>
                                        </p:tgtEl>
                                      </p:cBhvr>
                                    </p:animEffect>
                                    <p:anim calcmode="lin" valueType="num">
                                      <p:cBhvr>
                                        <p:cTn id="50" dur="1000" fill="hold"/>
                                        <p:tgtEl>
                                          <p:spTgt spid="19">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19">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9">
                                            <p:txEl>
                                              <p:pRg st="6" end="6"/>
                                            </p:txEl>
                                          </p:spTgt>
                                        </p:tgtEl>
                                        <p:attrNameLst>
                                          <p:attrName>style.visibility</p:attrName>
                                        </p:attrNameLst>
                                      </p:cBhvr>
                                      <p:to>
                                        <p:strVal val="visible"/>
                                      </p:to>
                                    </p:set>
                                    <p:animEffect transition="in" filter="fade">
                                      <p:cBhvr>
                                        <p:cTn id="56" dur="1000"/>
                                        <p:tgtEl>
                                          <p:spTgt spid="19">
                                            <p:txEl>
                                              <p:pRg st="6" end="6"/>
                                            </p:txEl>
                                          </p:spTgt>
                                        </p:tgtEl>
                                      </p:cBhvr>
                                    </p:animEffect>
                                    <p:anim calcmode="lin" valueType="num">
                                      <p:cBhvr>
                                        <p:cTn id="57" dur="1000" fill="hold"/>
                                        <p:tgtEl>
                                          <p:spTgt spid="19">
                                            <p:txEl>
                                              <p:pRg st="6" end="6"/>
                                            </p:txEl>
                                          </p:spTgt>
                                        </p:tgtEl>
                                        <p:attrNameLst>
                                          <p:attrName>ppt_x</p:attrName>
                                        </p:attrNameLst>
                                      </p:cBhvr>
                                      <p:tavLst>
                                        <p:tav tm="0">
                                          <p:val>
                                            <p:strVal val="#ppt_x"/>
                                          </p:val>
                                        </p:tav>
                                        <p:tav tm="100000">
                                          <p:val>
                                            <p:strVal val="#ppt_x"/>
                                          </p:val>
                                        </p:tav>
                                      </p:tavLst>
                                    </p:anim>
                                    <p:anim calcmode="lin" valueType="num">
                                      <p:cBhvr>
                                        <p:cTn id="58" dur="1000" fill="hold"/>
                                        <p:tgtEl>
                                          <p:spTgt spid="19">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0" y="0"/>
            <a:ext cx="9144000" cy="9144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vi-VN"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Tuyên bố thế giới về sự sống còn, quyền được bảo vệ và phát triển của trẻ em</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3200" b="1" i="0" u="none" strike="noStrike" kern="1200" cap="none" spc="0" normalizeH="0" baseline="0" noProof="0" dirty="0">
              <a:ln>
                <a:noFill/>
              </a:ln>
              <a:solidFill>
                <a:srgbClr val="0000FF"/>
              </a:solidFill>
              <a:effectLst/>
              <a:uLnTx/>
              <a:uFillTx/>
              <a:latin typeface=".VnTime" pitchFamily="34" charset="0"/>
              <a:ea typeface="+mn-ea"/>
              <a:cs typeface="+mn-cs"/>
            </a:endParaRPr>
          </a:p>
        </p:txBody>
      </p:sp>
      <p:sp>
        <p:nvSpPr>
          <p:cNvPr id="12" name="TextBox 11"/>
          <p:cNvSpPr txBox="1"/>
          <p:nvPr/>
        </p:nvSpPr>
        <p:spPr>
          <a:xfrm>
            <a:off x="0" y="990600"/>
            <a:ext cx="38862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I. Tìm hiểu chung</a:t>
            </a:r>
          </a:p>
        </p:txBody>
      </p:sp>
      <p:sp>
        <p:nvSpPr>
          <p:cNvPr id="13" name="TextBox 12"/>
          <p:cNvSpPr txBox="1"/>
          <p:nvPr/>
        </p:nvSpPr>
        <p:spPr>
          <a:xfrm>
            <a:off x="0" y="1367135"/>
            <a:ext cx="38862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II. </a:t>
            </a:r>
            <a:r>
              <a:rPr kumimoji="0" lang="en-US" sz="2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Phân</a:t>
            </a:r>
            <a:r>
              <a:rPr kumimoji="0" lang="en-US" sz="2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tích</a:t>
            </a:r>
            <a:endParaRPr kumimoji="0" lang="en-US" sz="2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14" name="Text Box 22"/>
          <p:cNvSpPr txBox="1">
            <a:spLocks noChangeArrowheads="1"/>
          </p:cNvSpPr>
          <p:nvPr/>
        </p:nvSpPr>
        <p:spPr bwMode="auto">
          <a:xfrm>
            <a:off x="152400" y="1748135"/>
            <a:ext cx="5257800" cy="1015663"/>
          </a:xfrm>
          <a:prstGeom prst="rect">
            <a:avLst/>
          </a:prstGeom>
          <a:noFill/>
          <a:ln w="9525">
            <a:noFill/>
            <a:miter lim="800000"/>
            <a:headEnd/>
            <a:tailEnd/>
          </a:ln>
          <a:effectLst/>
        </p:spPr>
        <p:txBody>
          <a:bodyPr wrap="square">
            <a:spAutoFit/>
          </a:bodyPr>
          <a:lstStyle/>
          <a:p>
            <a:pPr marL="457200" marR="0" lvl="0" indent="-457200" algn="just" defTabSz="914400" rtl="0" eaLnBrk="1" fontAlgn="auto" latinLnBrk="0" hangingPunct="1">
              <a:lnSpc>
                <a:spcPct val="100000"/>
              </a:lnSpc>
              <a:spcBef>
                <a:spcPct val="50000"/>
              </a:spcBef>
              <a:spcAft>
                <a:spcPts val="0"/>
              </a:spcAft>
              <a:buClrTx/>
              <a:buSzTx/>
              <a:buFontTx/>
              <a:buAutoNum type="arabicParenR"/>
              <a:tabLst/>
              <a:defRPr/>
            </a:pP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Mở</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đầu</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Lí</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do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của</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bản</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tuyên</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bố</a:t>
            </a:r>
            <a:endPar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457200" marR="0" lvl="0" indent="-457200" algn="just" defTabSz="914400" rtl="0" eaLnBrk="1" fontAlgn="auto" latinLnBrk="0" hangingPunct="1">
              <a:lnSpc>
                <a:spcPct val="100000"/>
              </a:lnSpc>
              <a:spcBef>
                <a:spcPct val="50000"/>
              </a:spcBef>
              <a:spcAft>
                <a:spcPts val="0"/>
              </a:spcAft>
              <a:buClrTx/>
              <a:buSzTx/>
              <a:buFontTx/>
              <a:buAutoNum type="arabicParenR"/>
              <a:tabLst/>
              <a:defRPr/>
            </a:pPr>
            <a:r>
              <a:rPr lang="en-US" sz="2400" b="1" dirty="0" err="1">
                <a:solidFill>
                  <a:prstClr val="black"/>
                </a:solidFill>
                <a:latin typeface="Times New Roman" pitchFamily="18" charset="0"/>
                <a:cs typeface="Times New Roman" pitchFamily="18" charset="0"/>
              </a:rPr>
              <a:t>Sự</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thách</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thức</a:t>
            </a:r>
            <a:endPar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2297834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ox(i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4"/>
                                        </p:tgtEl>
                                        <p:attrNameLst>
                                          <p:attrName>style.visibility</p:attrName>
                                        </p:attrNameLst>
                                      </p:cBhvr>
                                      <p:to>
                                        <p:strVal val="visible"/>
                                      </p:to>
                                    </p:set>
                                    <p:anim calcmode="discrete" valueType="clr">
                                      <p:cBhvr override="childStyle">
                                        <p:cTn id="12"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4"/>
                                        </p:tgtEl>
                                        <p:attrNameLst>
                                          <p:attrName>fillcolor</p:attrName>
                                        </p:attrNameLst>
                                      </p:cBhvr>
                                      <p:tavLst>
                                        <p:tav tm="0">
                                          <p:val>
                                            <p:clrVal>
                                              <a:schemeClr val="accent2"/>
                                            </p:clrVal>
                                          </p:val>
                                        </p:tav>
                                        <p:tav tm="50000">
                                          <p:val>
                                            <p:clrVal>
                                              <a:schemeClr val="hlink"/>
                                            </p:clrVal>
                                          </p:val>
                                        </p:tav>
                                      </p:tavLst>
                                    </p:anim>
                                    <p:set>
                                      <p:cBhvr>
                                        <p:cTn id="14" dur="80"/>
                                        <p:tgtEl>
                                          <p:spTgt spid="1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10E2D5E-606E-4D07-81C4-ED7DD1DA3423}"/>
              </a:ext>
            </a:extLst>
          </p:cNvPr>
          <p:cNvSpPr txBox="1"/>
          <p:nvPr/>
        </p:nvSpPr>
        <p:spPr>
          <a:xfrm>
            <a:off x="190500" y="75035"/>
            <a:ext cx="8534400" cy="523220"/>
          </a:xfrm>
          <a:prstGeom prst="rect">
            <a:avLst/>
          </a:prstGeom>
          <a:noFill/>
        </p:spPr>
        <p:txBody>
          <a:bodyPr wrap="square" rtlCol="0">
            <a:spAutoFit/>
          </a:bodyPr>
          <a:lstStyle/>
          <a:p>
            <a:r>
              <a:rPr lang="en-US" sz="2800" dirty="0">
                <a:solidFill>
                  <a:srgbClr val="FF0000"/>
                </a:solidFill>
              </a:rPr>
              <a:t>Quan </a:t>
            </a:r>
            <a:r>
              <a:rPr lang="en-US" sz="2800" dirty="0" err="1">
                <a:solidFill>
                  <a:srgbClr val="FF0000"/>
                </a:solidFill>
              </a:rPr>
              <a:t>sát</a:t>
            </a:r>
            <a:r>
              <a:rPr lang="en-US" sz="2800" dirty="0">
                <a:solidFill>
                  <a:srgbClr val="FF0000"/>
                </a:solidFill>
              </a:rPr>
              <a:t> </a:t>
            </a:r>
            <a:r>
              <a:rPr lang="en-US" sz="2800" dirty="0" err="1">
                <a:solidFill>
                  <a:srgbClr val="FF0000"/>
                </a:solidFill>
              </a:rPr>
              <a:t>các</a:t>
            </a:r>
            <a:r>
              <a:rPr lang="en-US" sz="2800" dirty="0">
                <a:solidFill>
                  <a:srgbClr val="FF0000"/>
                </a:solidFill>
              </a:rPr>
              <a:t> </a:t>
            </a:r>
            <a:r>
              <a:rPr lang="en-US" sz="2800" dirty="0" err="1">
                <a:solidFill>
                  <a:srgbClr val="FF0000"/>
                </a:solidFill>
              </a:rPr>
              <a:t>hình</a:t>
            </a:r>
            <a:r>
              <a:rPr lang="en-US" sz="2800" dirty="0">
                <a:solidFill>
                  <a:srgbClr val="FF0000"/>
                </a:solidFill>
              </a:rPr>
              <a:t> </a:t>
            </a:r>
            <a:r>
              <a:rPr lang="en-US" sz="2800" dirty="0" err="1">
                <a:solidFill>
                  <a:srgbClr val="FF0000"/>
                </a:solidFill>
              </a:rPr>
              <a:t>sau</a:t>
            </a:r>
            <a:r>
              <a:rPr lang="en-US" sz="2800" dirty="0">
                <a:solidFill>
                  <a:srgbClr val="FF0000"/>
                </a:solidFill>
              </a:rPr>
              <a:t>: </a:t>
            </a:r>
          </a:p>
        </p:txBody>
      </p:sp>
      <p:pic>
        <p:nvPicPr>
          <p:cNvPr id="3" name="Picture 2">
            <a:extLst>
              <a:ext uri="{FF2B5EF4-FFF2-40B4-BE49-F238E27FC236}">
                <a16:creationId xmlns:a16="http://schemas.microsoft.com/office/drawing/2014/main" id="{7139849A-5B1C-40F3-80A4-E403751ECCC3}"/>
              </a:ext>
            </a:extLst>
          </p:cNvPr>
          <p:cNvPicPr>
            <a:picLocks noChangeAspect="1"/>
          </p:cNvPicPr>
          <p:nvPr/>
        </p:nvPicPr>
        <p:blipFill>
          <a:blip r:embed="rId3"/>
          <a:stretch>
            <a:fillRect/>
          </a:stretch>
        </p:blipFill>
        <p:spPr>
          <a:xfrm>
            <a:off x="4876801" y="3429001"/>
            <a:ext cx="3250368" cy="2438400"/>
          </a:xfrm>
          <a:prstGeom prst="rect">
            <a:avLst/>
          </a:prstGeom>
        </p:spPr>
      </p:pic>
      <p:pic>
        <p:nvPicPr>
          <p:cNvPr id="1028" name="Picture 4" descr="Hồ sơ tư liệu,Trẻ em - nạn nhân của chiến tranh,Trẻ em - nạn nhân của chiến  tranh - Báo Công an TP Đà Nẵng: CADN Online- Kết nối niềm tin">
            <a:extLst>
              <a:ext uri="{FF2B5EF4-FFF2-40B4-BE49-F238E27FC236}">
                <a16:creationId xmlns:a16="http://schemas.microsoft.com/office/drawing/2014/main" id="{67311E7F-AF97-481F-82F7-CEBE394197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729128"/>
            <a:ext cx="3250369" cy="235973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3D06B153-5219-4012-B116-19FB7CA29803}"/>
              </a:ext>
            </a:extLst>
          </p:cNvPr>
          <p:cNvPicPr>
            <a:picLocks noChangeAspect="1"/>
          </p:cNvPicPr>
          <p:nvPr/>
        </p:nvPicPr>
        <p:blipFill>
          <a:blip r:embed="rId5"/>
          <a:stretch>
            <a:fillRect/>
          </a:stretch>
        </p:blipFill>
        <p:spPr>
          <a:xfrm>
            <a:off x="4876800" y="729127"/>
            <a:ext cx="3250369" cy="2419067"/>
          </a:xfrm>
          <a:prstGeom prst="rect">
            <a:avLst/>
          </a:prstGeom>
        </p:spPr>
      </p:pic>
      <p:pic>
        <p:nvPicPr>
          <p:cNvPr id="1030" name="Picture 6" descr="Chiến tranh Việt Nam nhìn từ những bức ảnh “làm thay đổi cả thế giới”">
            <a:extLst>
              <a:ext uri="{FF2B5EF4-FFF2-40B4-BE49-F238E27FC236}">
                <a16:creationId xmlns:a16="http://schemas.microsoft.com/office/drawing/2014/main" id="{2F8C4304-E755-432C-850C-9B8BEB7CC44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8866" y="3429000"/>
            <a:ext cx="3345903" cy="259080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55B73BA-8EC7-49DF-B4A0-887F9F963C92}"/>
              </a:ext>
            </a:extLst>
          </p:cNvPr>
          <p:cNvSpPr txBox="1"/>
          <p:nvPr/>
        </p:nvSpPr>
        <p:spPr>
          <a:xfrm>
            <a:off x="742950" y="6128872"/>
            <a:ext cx="8267700" cy="646331"/>
          </a:xfrm>
          <a:prstGeom prst="rect">
            <a:avLst/>
          </a:prstGeom>
          <a:noFill/>
        </p:spPr>
        <p:txBody>
          <a:bodyPr wrap="square" rtlCol="0">
            <a:spAutoFit/>
          </a:bodyPr>
          <a:lstStyle/>
          <a:p>
            <a:r>
              <a:rPr lang="en-US" sz="1800" b="1" dirty="0" err="1">
                <a:solidFill>
                  <a:srgbClr val="FF0000"/>
                </a:solidFill>
                <a:latin typeface="Times New Roman" pitchFamily="18" charset="0"/>
                <a:cs typeface="Times New Roman" pitchFamily="18" charset="0"/>
                <a:sym typeface="Wingdings" pitchFamily="2" charset="2"/>
              </a:rPr>
              <a:t>Nạn</a:t>
            </a:r>
            <a:r>
              <a:rPr lang="en-US" sz="1800" b="1" dirty="0">
                <a:solidFill>
                  <a:srgbClr val="FF0000"/>
                </a:solidFill>
                <a:latin typeface="Times New Roman" pitchFamily="18" charset="0"/>
                <a:cs typeface="Times New Roman" pitchFamily="18" charset="0"/>
                <a:sym typeface="Wingdings" pitchFamily="2" charset="2"/>
              </a:rPr>
              <a:t> </a:t>
            </a:r>
            <a:r>
              <a:rPr lang="en-US" sz="1800" b="1" dirty="0" err="1">
                <a:solidFill>
                  <a:srgbClr val="FF0000"/>
                </a:solidFill>
                <a:latin typeface="Times New Roman" pitchFamily="18" charset="0"/>
                <a:cs typeface="Times New Roman" pitchFamily="18" charset="0"/>
                <a:sym typeface="Wingdings" pitchFamily="2" charset="2"/>
              </a:rPr>
              <a:t>nhân</a:t>
            </a:r>
            <a:r>
              <a:rPr lang="en-US" sz="1800" b="1" dirty="0">
                <a:solidFill>
                  <a:srgbClr val="FF0000"/>
                </a:solidFill>
                <a:latin typeface="Times New Roman" pitchFamily="18" charset="0"/>
                <a:cs typeface="Times New Roman" pitchFamily="18" charset="0"/>
                <a:sym typeface="Wingdings" pitchFamily="2" charset="2"/>
              </a:rPr>
              <a:t> </a:t>
            </a:r>
            <a:r>
              <a:rPr lang="en-US" sz="1800" b="1" dirty="0" err="1">
                <a:solidFill>
                  <a:srgbClr val="FF0000"/>
                </a:solidFill>
                <a:latin typeface="Times New Roman" pitchFamily="18" charset="0"/>
                <a:cs typeface="Times New Roman" pitchFamily="18" charset="0"/>
                <a:sym typeface="Wingdings" pitchFamily="2" charset="2"/>
              </a:rPr>
              <a:t>của</a:t>
            </a:r>
            <a:r>
              <a:rPr lang="en-US" sz="1800" b="1" dirty="0">
                <a:solidFill>
                  <a:srgbClr val="FF0000"/>
                </a:solidFill>
                <a:latin typeface="Times New Roman" pitchFamily="18" charset="0"/>
                <a:cs typeface="Times New Roman" pitchFamily="18" charset="0"/>
                <a:sym typeface="Wingdings" pitchFamily="2" charset="2"/>
              </a:rPr>
              <a:t> </a:t>
            </a:r>
            <a:r>
              <a:rPr lang="en-US" sz="1800" b="1" dirty="0" err="1">
                <a:solidFill>
                  <a:srgbClr val="FF0000"/>
                </a:solidFill>
                <a:latin typeface="Times New Roman" pitchFamily="18" charset="0"/>
                <a:cs typeface="Times New Roman" pitchFamily="18" charset="0"/>
                <a:sym typeface="Wingdings" pitchFamily="2" charset="2"/>
              </a:rPr>
              <a:t>chiến</a:t>
            </a:r>
            <a:r>
              <a:rPr lang="en-US" sz="1800" b="1" dirty="0">
                <a:solidFill>
                  <a:srgbClr val="FF0000"/>
                </a:solidFill>
                <a:latin typeface="Times New Roman" pitchFamily="18" charset="0"/>
                <a:cs typeface="Times New Roman" pitchFamily="18" charset="0"/>
                <a:sym typeface="Wingdings" pitchFamily="2" charset="2"/>
              </a:rPr>
              <a:t> </a:t>
            </a:r>
            <a:r>
              <a:rPr lang="en-US" sz="1800" b="1" dirty="0" err="1">
                <a:solidFill>
                  <a:srgbClr val="FF0000"/>
                </a:solidFill>
                <a:latin typeface="Times New Roman" pitchFamily="18" charset="0"/>
                <a:cs typeface="Times New Roman" pitchFamily="18" charset="0"/>
                <a:sym typeface="Wingdings" pitchFamily="2" charset="2"/>
              </a:rPr>
              <a:t>tranh</a:t>
            </a:r>
            <a:r>
              <a:rPr lang="en-US" sz="1800" b="1" dirty="0">
                <a:solidFill>
                  <a:srgbClr val="FF0000"/>
                </a:solidFill>
                <a:latin typeface="Times New Roman" pitchFamily="18" charset="0"/>
                <a:cs typeface="Times New Roman" pitchFamily="18" charset="0"/>
                <a:sym typeface="Wingdings" pitchFamily="2" charset="2"/>
              </a:rPr>
              <a:t> </a:t>
            </a:r>
            <a:r>
              <a:rPr lang="en-US" sz="1800" b="1" dirty="0" err="1">
                <a:solidFill>
                  <a:srgbClr val="FF0000"/>
                </a:solidFill>
                <a:latin typeface="Times New Roman" pitchFamily="18" charset="0"/>
                <a:cs typeface="Times New Roman" pitchFamily="18" charset="0"/>
                <a:sym typeface="Wingdings" pitchFamily="2" charset="2"/>
              </a:rPr>
              <a:t>và</a:t>
            </a:r>
            <a:r>
              <a:rPr lang="en-US" sz="1800" b="1" dirty="0">
                <a:solidFill>
                  <a:srgbClr val="FF0000"/>
                </a:solidFill>
                <a:latin typeface="Times New Roman" pitchFamily="18" charset="0"/>
                <a:cs typeface="Times New Roman" pitchFamily="18" charset="0"/>
                <a:sym typeface="Wingdings" pitchFamily="2" charset="2"/>
              </a:rPr>
              <a:t> </a:t>
            </a:r>
            <a:r>
              <a:rPr lang="en-US" sz="1800" b="1" dirty="0" err="1">
                <a:solidFill>
                  <a:srgbClr val="FF0000"/>
                </a:solidFill>
                <a:latin typeface="Times New Roman" pitchFamily="18" charset="0"/>
                <a:cs typeface="Times New Roman" pitchFamily="18" charset="0"/>
                <a:sym typeface="Wingdings" pitchFamily="2" charset="2"/>
              </a:rPr>
              <a:t>bạo</a:t>
            </a:r>
            <a:r>
              <a:rPr lang="en-US" sz="1800" b="1" dirty="0">
                <a:solidFill>
                  <a:srgbClr val="FF0000"/>
                </a:solidFill>
                <a:latin typeface="Times New Roman" pitchFamily="18" charset="0"/>
                <a:cs typeface="Times New Roman" pitchFamily="18" charset="0"/>
                <a:sym typeface="Wingdings" pitchFamily="2" charset="2"/>
              </a:rPr>
              <a:t> </a:t>
            </a:r>
            <a:r>
              <a:rPr lang="en-US" sz="1800" b="1" dirty="0" err="1">
                <a:solidFill>
                  <a:srgbClr val="FF0000"/>
                </a:solidFill>
                <a:latin typeface="Times New Roman" pitchFamily="18" charset="0"/>
                <a:cs typeface="Times New Roman" pitchFamily="18" charset="0"/>
                <a:sym typeface="Wingdings" pitchFamily="2" charset="2"/>
              </a:rPr>
              <a:t>lực</a:t>
            </a:r>
            <a:r>
              <a:rPr lang="en-US" sz="1800" b="1" dirty="0">
                <a:solidFill>
                  <a:srgbClr val="FF0000"/>
                </a:solidFill>
                <a:latin typeface="Times New Roman" pitchFamily="18" charset="0"/>
                <a:cs typeface="Times New Roman" pitchFamily="18" charset="0"/>
                <a:sym typeface="Wingdings" pitchFamily="2" charset="2"/>
              </a:rPr>
              <a:t>, </a:t>
            </a:r>
            <a:r>
              <a:rPr lang="en-US" sz="1800" b="1" dirty="0" err="1">
                <a:solidFill>
                  <a:srgbClr val="FF0000"/>
                </a:solidFill>
                <a:latin typeface="Times New Roman" pitchFamily="18" charset="0"/>
                <a:cs typeface="Times New Roman" pitchFamily="18" charset="0"/>
                <a:sym typeface="Wingdings" pitchFamily="2" charset="2"/>
              </a:rPr>
              <a:t>của</a:t>
            </a:r>
            <a:r>
              <a:rPr lang="en-US" sz="1800" b="1" dirty="0">
                <a:solidFill>
                  <a:srgbClr val="FF0000"/>
                </a:solidFill>
                <a:latin typeface="Times New Roman" pitchFamily="18" charset="0"/>
                <a:cs typeface="Times New Roman" pitchFamily="18" charset="0"/>
                <a:sym typeface="Wingdings" pitchFamily="2" charset="2"/>
              </a:rPr>
              <a:t> </a:t>
            </a:r>
            <a:r>
              <a:rPr lang="en-US" sz="1800" b="1" dirty="0" err="1">
                <a:solidFill>
                  <a:srgbClr val="FF0000"/>
                </a:solidFill>
                <a:latin typeface="Times New Roman" pitchFamily="18" charset="0"/>
                <a:cs typeface="Times New Roman" pitchFamily="18" charset="0"/>
                <a:sym typeface="Wingdings" pitchFamily="2" charset="2"/>
              </a:rPr>
              <a:t>sự</a:t>
            </a:r>
            <a:r>
              <a:rPr lang="en-US" sz="1800" b="1" dirty="0">
                <a:solidFill>
                  <a:srgbClr val="FF0000"/>
                </a:solidFill>
                <a:latin typeface="Times New Roman" pitchFamily="18" charset="0"/>
                <a:cs typeface="Times New Roman" pitchFamily="18" charset="0"/>
                <a:sym typeface="Wingdings" pitchFamily="2" charset="2"/>
              </a:rPr>
              <a:t> </a:t>
            </a:r>
            <a:r>
              <a:rPr lang="en-US" sz="1800" b="1" dirty="0" err="1">
                <a:solidFill>
                  <a:srgbClr val="FF0000"/>
                </a:solidFill>
                <a:latin typeface="Times New Roman" pitchFamily="18" charset="0"/>
                <a:cs typeface="Times New Roman" pitchFamily="18" charset="0"/>
                <a:sym typeface="Wingdings" pitchFamily="2" charset="2"/>
              </a:rPr>
              <a:t>phân</a:t>
            </a:r>
            <a:r>
              <a:rPr lang="en-US" sz="1800" b="1" dirty="0">
                <a:solidFill>
                  <a:srgbClr val="FF0000"/>
                </a:solidFill>
                <a:latin typeface="Times New Roman" pitchFamily="18" charset="0"/>
                <a:cs typeface="Times New Roman" pitchFamily="18" charset="0"/>
                <a:sym typeface="Wingdings" pitchFamily="2" charset="2"/>
              </a:rPr>
              <a:t> </a:t>
            </a:r>
            <a:r>
              <a:rPr lang="en-US" sz="1800" b="1" dirty="0" err="1">
                <a:solidFill>
                  <a:srgbClr val="FF0000"/>
                </a:solidFill>
                <a:latin typeface="Times New Roman" pitchFamily="18" charset="0"/>
                <a:cs typeface="Times New Roman" pitchFamily="18" charset="0"/>
                <a:sym typeface="Wingdings" pitchFamily="2" charset="2"/>
              </a:rPr>
              <a:t>biệt</a:t>
            </a:r>
            <a:r>
              <a:rPr lang="en-US" sz="1800" b="1" dirty="0">
                <a:solidFill>
                  <a:srgbClr val="FF0000"/>
                </a:solidFill>
                <a:latin typeface="Times New Roman" pitchFamily="18" charset="0"/>
                <a:cs typeface="Times New Roman" pitchFamily="18" charset="0"/>
                <a:sym typeface="Wingdings" pitchFamily="2" charset="2"/>
              </a:rPr>
              <a:t> </a:t>
            </a:r>
            <a:r>
              <a:rPr lang="en-US" sz="1800" b="1" dirty="0" err="1">
                <a:solidFill>
                  <a:srgbClr val="FF0000"/>
                </a:solidFill>
                <a:latin typeface="Times New Roman" pitchFamily="18" charset="0"/>
                <a:cs typeface="Times New Roman" pitchFamily="18" charset="0"/>
                <a:sym typeface="Wingdings" pitchFamily="2" charset="2"/>
              </a:rPr>
              <a:t>chủng</a:t>
            </a:r>
            <a:r>
              <a:rPr lang="en-US" sz="1800" b="1" dirty="0">
                <a:solidFill>
                  <a:srgbClr val="FF0000"/>
                </a:solidFill>
                <a:latin typeface="Times New Roman" pitchFamily="18" charset="0"/>
                <a:cs typeface="Times New Roman" pitchFamily="18" charset="0"/>
                <a:sym typeface="Wingdings" pitchFamily="2" charset="2"/>
              </a:rPr>
              <a:t> </a:t>
            </a:r>
            <a:r>
              <a:rPr lang="en-US" sz="1800" b="1" dirty="0" err="1">
                <a:solidFill>
                  <a:srgbClr val="FF0000"/>
                </a:solidFill>
                <a:latin typeface="Times New Roman" pitchFamily="18" charset="0"/>
                <a:cs typeface="Times New Roman" pitchFamily="18" charset="0"/>
                <a:sym typeface="Wingdings" pitchFamily="2" charset="2"/>
              </a:rPr>
              <a:t>tộc</a:t>
            </a:r>
            <a:r>
              <a:rPr lang="en-US" sz="1800" b="1" dirty="0">
                <a:solidFill>
                  <a:srgbClr val="FF0000"/>
                </a:solidFill>
                <a:latin typeface="Times New Roman" pitchFamily="18" charset="0"/>
                <a:cs typeface="Times New Roman" pitchFamily="18" charset="0"/>
                <a:sym typeface="Wingdings" pitchFamily="2" charset="2"/>
              </a:rPr>
              <a:t>, </a:t>
            </a:r>
            <a:r>
              <a:rPr lang="en-US" sz="1800" b="1" dirty="0" err="1">
                <a:solidFill>
                  <a:srgbClr val="FF0000"/>
                </a:solidFill>
                <a:latin typeface="Times New Roman" pitchFamily="18" charset="0"/>
                <a:cs typeface="Times New Roman" pitchFamily="18" charset="0"/>
                <a:sym typeface="Wingdings" pitchFamily="2" charset="2"/>
              </a:rPr>
              <a:t>sự</a:t>
            </a:r>
            <a:r>
              <a:rPr lang="en-US" sz="1800" b="1" dirty="0">
                <a:solidFill>
                  <a:srgbClr val="FF0000"/>
                </a:solidFill>
                <a:latin typeface="Times New Roman" pitchFamily="18" charset="0"/>
                <a:cs typeface="Times New Roman" pitchFamily="18" charset="0"/>
                <a:sym typeface="Wingdings" pitchFamily="2" charset="2"/>
              </a:rPr>
              <a:t> </a:t>
            </a:r>
            <a:r>
              <a:rPr lang="en-US" sz="1800" b="1" dirty="0" err="1">
                <a:solidFill>
                  <a:srgbClr val="FF0000"/>
                </a:solidFill>
                <a:latin typeface="Times New Roman" pitchFamily="18" charset="0"/>
                <a:cs typeface="Times New Roman" pitchFamily="18" charset="0"/>
                <a:sym typeface="Wingdings" pitchFamily="2" charset="2"/>
              </a:rPr>
              <a:t>xâm</a:t>
            </a:r>
            <a:r>
              <a:rPr lang="en-US" sz="1800" b="1" dirty="0">
                <a:solidFill>
                  <a:srgbClr val="FF0000"/>
                </a:solidFill>
                <a:latin typeface="Times New Roman" pitchFamily="18" charset="0"/>
                <a:cs typeface="Times New Roman" pitchFamily="18" charset="0"/>
                <a:sym typeface="Wingdings" pitchFamily="2" charset="2"/>
              </a:rPr>
              <a:t> </a:t>
            </a:r>
            <a:r>
              <a:rPr lang="en-US" sz="1800" b="1" dirty="0" err="1">
                <a:solidFill>
                  <a:srgbClr val="FF0000"/>
                </a:solidFill>
                <a:latin typeface="Times New Roman" pitchFamily="18" charset="0"/>
                <a:cs typeface="Times New Roman" pitchFamily="18" charset="0"/>
                <a:sym typeface="Wingdings" pitchFamily="2" charset="2"/>
              </a:rPr>
              <a:t>lược</a:t>
            </a:r>
            <a:r>
              <a:rPr lang="en-US" sz="1800" b="1" dirty="0">
                <a:solidFill>
                  <a:srgbClr val="FF0000"/>
                </a:solidFill>
                <a:latin typeface="Times New Roman" pitchFamily="18" charset="0"/>
                <a:cs typeface="Times New Roman" pitchFamily="18" charset="0"/>
                <a:sym typeface="Wingdings" pitchFamily="2" charset="2"/>
              </a:rPr>
              <a:t>,…</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wipe(down)">
                                      <p:cBhvr>
                                        <p:cTn id="12" dur="500"/>
                                        <p:tgtEl>
                                          <p:spTgt spid="102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030"/>
                                        </p:tgtEl>
                                        <p:attrNameLst>
                                          <p:attrName>style.visibility</p:attrName>
                                        </p:attrNameLst>
                                      </p:cBhvr>
                                      <p:to>
                                        <p:strVal val="visible"/>
                                      </p:to>
                                    </p:set>
                                    <p:anim calcmode="lin" valueType="num">
                                      <p:cBhvr additive="base">
                                        <p:cTn id="22" dur="500" fill="hold"/>
                                        <p:tgtEl>
                                          <p:spTgt spid="1030"/>
                                        </p:tgtEl>
                                        <p:attrNameLst>
                                          <p:attrName>ppt_x</p:attrName>
                                        </p:attrNameLst>
                                      </p:cBhvr>
                                      <p:tavLst>
                                        <p:tav tm="0">
                                          <p:val>
                                            <p:strVal val="#ppt_x"/>
                                          </p:val>
                                        </p:tav>
                                        <p:tav tm="100000">
                                          <p:val>
                                            <p:strVal val="#ppt_x"/>
                                          </p:val>
                                        </p:tav>
                                      </p:tavLst>
                                    </p:anim>
                                    <p:anim calcmode="lin" valueType="num">
                                      <p:cBhvr additive="base">
                                        <p:cTn id="23"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0.0&quot;&gt;&lt;object type=&quot;1&quot; unique_id=&quot;10001&quot;&gt;&lt;object type=&quot;2&quot; unique_id=&quot;10002&quot;&gt;&lt;object type=&quot;3&quot; unique_id=&quot;10003&quot;&gt;&lt;property id=&quot;20148&quot; value=&quot;5&quot;/&gt;&lt;property id=&quot;20300&quot; value=&quot;Slide 1&quot;/&gt;&lt;property id=&quot;20307&quot; value=&quot;290&quot;/&gt;&lt;/object&gt;&lt;object type=&quot;3&quot; unique_id=&quot;10004&quot;&gt;&lt;property id=&quot;20148&quot; value=&quot;5&quot;/&gt;&lt;property id=&quot;20300&quot; value=&quot;Slide 2&quot;/&gt;&lt;property id=&quot;20307&quot; value=&quot;303&quot;/&gt;&lt;/object&gt;&lt;object type=&quot;3&quot; unique_id=&quot;10005&quot;&gt;&lt;property id=&quot;20148&quot; value=&quot;5&quot;/&gt;&lt;property id=&quot;20300&quot; value=&quot;Slide 3&quot;/&gt;&lt;property id=&quot;20307&quot; value=&quot;299&quot;/&gt;&lt;/object&gt;&lt;object type=&quot;3&quot; unique_id=&quot;10006&quot;&gt;&lt;property id=&quot;20148&quot; value=&quot;5&quot;/&gt;&lt;property id=&quot;20300&quot; value=&quot;Slide 4&quot;/&gt;&lt;property id=&quot;20307&quot; value=&quot;300&quot;/&gt;&lt;/object&gt;&lt;object type=&quot;3&quot; unique_id=&quot;10007&quot;&gt;&lt;property id=&quot;20148&quot; value=&quot;5&quot;/&gt;&lt;property id=&quot;20300&quot; value=&quot;Slide 5&quot;/&gt;&lt;property id=&quot;20307&quot; value=&quot;301&quot;/&gt;&lt;/object&gt;&lt;object type=&quot;3&quot; unique_id=&quot;10008&quot;&gt;&lt;property id=&quot;20148&quot; value=&quot;5&quot;/&gt;&lt;property id=&quot;20300&quot; value=&quot;Slide 6&quot;/&gt;&lt;property id=&quot;20307&quot; value=&quot;260&quot;/&gt;&lt;/object&gt;&lt;object type=&quot;3&quot; unique_id=&quot;10009&quot;&gt;&lt;property id=&quot;20148&quot; value=&quot;5&quot;/&gt;&lt;property id=&quot;20300&quot; value=&quot;Slide 7&quot;/&gt;&lt;property id=&quot;20307&quot; value=&quot;304&quot;/&gt;&lt;/object&gt;&lt;object type=&quot;3&quot; unique_id=&quot;10010&quot;&gt;&lt;property id=&quot;20148&quot; value=&quot;5&quot;/&gt;&lt;property id=&quot;20300&quot; value=&quot;Slide 8&quot;/&gt;&lt;property id=&quot;20307&quot; value=&quot;306&quot;/&gt;&lt;/object&gt;&lt;object type=&quot;3&quot; unique_id=&quot;10011&quot;&gt;&lt;property id=&quot;20148&quot; value=&quot;5&quot;/&gt;&lt;property id=&quot;20300&quot; value=&quot;Slide 9&quot;/&gt;&lt;property id=&quot;20307&quot; value=&quot;264&quot;/&gt;&lt;/object&gt;&lt;object type=&quot;3&quot; unique_id=&quot;10012&quot;&gt;&lt;property id=&quot;20148&quot; value=&quot;5&quot;/&gt;&lt;property id=&quot;20300&quot; value=&quot;Slide 10&quot;/&gt;&lt;property id=&quot;20307&quot; value=&quot;268&quot;/&gt;&lt;/object&gt;&lt;object type=&quot;3&quot; unique_id=&quot;10013&quot;&gt;&lt;property id=&quot;20148&quot; value=&quot;5&quot;/&gt;&lt;property id=&quot;20300&quot; value=&quot;Slide 11&quot;/&gt;&lt;property id=&quot;20307&quot; value=&quot;307&quot;/&gt;&lt;/object&gt;&lt;object type=&quot;3&quot; unique_id=&quot;10014&quot;&gt;&lt;property id=&quot;20148&quot; value=&quot;5&quot;/&gt;&lt;property id=&quot;20300&quot; value=&quot;Slide 12&quot;/&gt;&lt;property id=&quot;20307&quot; value=&quot;267&quot;/&gt;&lt;/object&gt;&lt;object type=&quot;3&quot; unique_id=&quot;10015&quot;&gt;&lt;property id=&quot;20148&quot; value=&quot;5&quot;/&gt;&lt;property id=&quot;20300&quot; value=&quot;Slide 13&quot;/&gt;&lt;property id=&quot;20307&quot; value=&quot;272&quot;/&gt;&lt;/object&gt;&lt;object type=&quot;3&quot; unique_id=&quot;10016&quot;&gt;&lt;property id=&quot;20148&quot; value=&quot;5&quot;/&gt;&lt;property id=&quot;20300&quot; value=&quot;Slide 14&quot;/&gt;&lt;property id=&quot;20307&quot; value=&quot;308&quot;/&gt;&lt;/object&gt;&lt;object type=&quot;3&quot; unique_id=&quot;10017&quot;&gt;&lt;property id=&quot;20148&quot; value=&quot;5&quot;/&gt;&lt;property id=&quot;20300&quot; value=&quot;Slide 15&quot;/&gt;&lt;property id=&quot;20307&quot; value=&quot;309&quot;/&gt;&lt;/object&gt;&lt;object type=&quot;3&quot; unique_id=&quot;10018&quot;&gt;&lt;property id=&quot;20148&quot; value=&quot;5&quot;/&gt;&lt;property id=&quot;20300&quot; value=&quot;Slide 16&quot;/&gt;&lt;property id=&quot;20307&quot; value=&quot;274&quot;/&gt;&lt;/object&gt;&lt;object type=&quot;3&quot; unique_id=&quot;10019&quot;&gt;&lt;property id=&quot;20148&quot; value=&quot;5&quot;/&gt;&lt;property id=&quot;20300&quot; value=&quot;Slide 17&quot;/&gt;&lt;property id=&quot;20307&quot; value=&quot;275&quot;/&gt;&lt;/object&gt;&lt;object type=&quot;3&quot; unique_id=&quot;10020&quot;&gt;&lt;property id=&quot;20148&quot; value=&quot;5&quot;/&gt;&lt;property id=&quot;20300&quot; value=&quot;Slide 18&quot;/&gt;&lt;property id=&quot;20307&quot; value=&quot;276&quot;/&gt;&lt;/object&gt;&lt;object type=&quot;3&quot; unique_id=&quot;10021&quot;&gt;&lt;property id=&quot;20148&quot; value=&quot;5&quot;/&gt;&lt;property id=&quot;20300&quot; value=&quot;Slide 19&quot;/&gt;&lt;property id=&quot;20307&quot; value=&quot;277&quot;/&gt;&lt;/object&gt;&lt;object type=&quot;3&quot; unique_id=&quot;10022&quot;&gt;&lt;property id=&quot;20148&quot; value=&quot;5&quot;/&gt;&lt;property id=&quot;20300&quot; value=&quot;Slide 20&quot;/&gt;&lt;property id=&quot;20307&quot; value=&quot;278&quot;/&gt;&lt;/object&gt;&lt;object type=&quot;3&quot; unique_id=&quot;10023&quot;&gt;&lt;property id=&quot;20148&quot; value=&quot;5&quot;/&gt;&lt;property id=&quot;20300&quot; value=&quot;Slide 21&quot;/&gt;&lt;property id=&quot;20307&quot; value=&quot;279&quot;/&gt;&lt;/object&gt;&lt;object type=&quot;3&quot; unique_id=&quot;10024&quot;&gt;&lt;property id=&quot;20148&quot; value=&quot;5&quot;/&gt;&lt;property id=&quot;20300&quot; value=&quot;Slide 22&quot;/&gt;&lt;property id=&quot;20307&quot; value=&quot;280&quot;/&gt;&lt;/object&gt;&lt;object type=&quot;3&quot; unique_id=&quot;10025&quot;&gt;&lt;property id=&quot;20148&quot; value=&quot;5&quot;/&gt;&lt;property id=&quot;20300&quot; value=&quot;Slide 23&quot;/&gt;&lt;property id=&quot;20307&quot; value=&quot;281&quot;/&gt;&lt;/object&gt;&lt;object type=&quot;3&quot; unique_id=&quot;10026&quot;&gt;&lt;property id=&quot;20148&quot; value=&quot;5&quot;/&gt;&lt;property id=&quot;20300&quot; value=&quot;Slide 24&quot;/&gt;&lt;property id=&quot;20307&quot; value=&quot;282&quot;/&gt;&lt;/object&gt;&lt;object type=&quot;3&quot; unique_id=&quot;10027&quot;&gt;&lt;property id=&quot;20148&quot; value=&quot;5&quot;/&gt;&lt;property id=&quot;20300&quot; value=&quot;Slide 25&quot;/&gt;&lt;property id=&quot;20307&quot; value=&quot;283&quot;/&gt;&lt;/object&gt;&lt;object type=&quot;3&quot; unique_id=&quot;10028&quot;&gt;&lt;property id=&quot;20148&quot; value=&quot;5&quot;/&gt;&lt;property id=&quot;20300&quot; value=&quot;Slide 26&quot;/&gt;&lt;property id=&quot;20307&quot; value=&quot;284&quot;/&gt;&lt;/object&gt;&lt;object type=&quot;3&quot; unique_id=&quot;10029&quot;&gt;&lt;property id=&quot;20148&quot; value=&quot;5&quot;/&gt;&lt;property id=&quot;20300&quot; value=&quot;Slide 27&quot;/&gt;&lt;property id=&quot;20307&quot; value=&quot;285&quot;/&gt;&lt;/object&gt;&lt;object type=&quot;3&quot; unique_id=&quot;10030&quot;&gt;&lt;property id=&quot;20148&quot; value=&quot;5&quot;/&gt;&lt;property id=&quot;20300&quot; value=&quot;Slide 28&quot;/&gt;&lt;property id=&quot;20307&quot; value=&quot;286&quot;/&gt;&lt;/object&gt;&lt;object type=&quot;3&quot; unique_id=&quot;10031&quot;&gt;&lt;property id=&quot;20148&quot; value=&quot;5&quot;/&gt;&lt;property id=&quot;20300&quot; value=&quot;Slide 29&quot;/&gt;&lt;property id=&quot;20307&quot; value=&quot;287&quot;/&gt;&lt;/object&gt;&lt;object type=&quot;3&quot; unique_id=&quot;10032&quot;&gt;&lt;property id=&quot;20148&quot; value=&quot;5&quot;/&gt;&lt;property id=&quot;20300&quot; value=&quot;Slide 30&quot;/&gt;&lt;property id=&quot;20307&quot; value=&quot;288&quot;/&gt;&lt;/object&gt;&lt;object type=&quot;3&quot; unique_id=&quot;10033&quot;&gt;&lt;property id=&quot;20148&quot; value=&quot;5&quot;/&gt;&lt;property id=&quot;20300&quot; value=&quot;Slide 31&quot;/&gt;&lt;property id=&quot;20307&quot; value=&quot;289&quot;/&gt;&lt;/object&gt;&lt;object type=&quot;3&quot; unique_id=&quot;10034&quot;&gt;&lt;property id=&quot;20148&quot; value=&quot;5&quot;/&gt;&lt;property id=&quot;20300&quot; value=&quot;Slide 32&quot;/&gt;&lt;property id=&quot;20307&quot; value=&quot;291&quot;/&gt;&lt;/object&gt;&lt;object type=&quot;3&quot; unique_id=&quot;10035&quot;&gt;&lt;property id=&quot;20148&quot; value=&quot;5&quot;/&gt;&lt;property id=&quot;20300&quot; value=&quot;Slide 33 - &amp;quot;  Câu 1:  - Câu cầu khiến. &amp;quot;&quot;/&gt;&lt;property id=&quot;20307&quot; value=&quot;292&quot;/&gt;&lt;/object&gt;&lt;object type=&quot;3&quot; unique_id=&quot;10036&quot;&gt;&lt;property id=&quot;20148&quot; value=&quot;5&quot;/&gt;&lt;property id=&quot;20300&quot; value=&quot;Slide 34&quot;/&gt;&lt;property id=&quot;20307&quot; value=&quot;293&quot;/&gt;&lt;/object&gt;&lt;object type=&quot;3&quot; unique_id=&quot;10037&quot;&gt;&lt;property id=&quot;20148&quot; value=&quot;5&quot;/&gt;&lt;property id=&quot;20300&quot; value=&quot;Slide 35&quot;/&gt;&lt;property id=&quot;20307&quot; value=&quot;294&quot;/&gt;&lt;/object&gt;&lt;object type=&quot;3&quot; unique_id=&quot;10038&quot;&gt;&lt;property id=&quot;20148&quot; value=&quot;5&quot;/&gt;&lt;property id=&quot;20300&quot; value=&quot;Slide 36 - &amp;quot;  Câu 1:  - Câu cầu khiến. - T/d: Nhấn mạnh nhiệm vụ cấp bách mà các nước cần phải nỗ lực hành động vì quyền trẻ e&quot;/&gt;&lt;property id=&quot;20307&quot; value=&quot;295&quot;/&gt;&lt;/object&gt;&lt;object type=&quot;3&quot; unique_id=&quot;10039&quot;&gt;&lt;property id=&quot;20148&quot; value=&quot;5&quot;/&gt;&lt;property id=&quot;20300&quot; value=&quot;Slide 37&quot;/&gt;&lt;property id=&quot;20307&quot; value=&quot;296&quot;/&gt;&lt;/object&gt;&lt;object type=&quot;3&quot; unique_id=&quot;10040&quot;&gt;&lt;property id=&quot;20148&quot; value=&quot;5&quot;/&gt;&lt;property id=&quot;20300&quot; value=&quot;Slide 38 - &amp;quot; Câu 1: Nội dung: Cần tạo cho trẻ em cuộc sống tốt, sống có trách nhiệm. &amp;quot;&quot;/&gt;&lt;property id=&quot;20307&quot; value=&quot;297&quot;/&gt;&lt;/object&gt;&lt;object type=&quot;3&quot; unique_id=&quot;10041&quot;&gt;&lt;property id=&quot;20148&quot; value=&quot;5&quot;/&gt;&lt;property id=&quot;20300&quot; value=&quot;Slide 39&quot;/&gt;&lt;property id=&quot;20307&quot; value=&quot;298&quot;/&gt;&lt;/object&gt;&lt;object type=&quot;3&quot; unique_id=&quot;10042&quot;&gt;&lt;property id=&quot;20148&quot; value=&quot;5&quot;/&gt;&lt;property id=&quot;20300&quot; value=&quot;Slide 40&quot;/&gt;&lt;property id=&quot;20307&quot; value=&quot;302&quot;/&gt;&lt;/object&gt;&lt;/object&gt;&lt;object type=&quot;8&quot; unique_id=&quot;10084&quot;&gt;&lt;/object&gt;&lt;/object&gt;&lt;/database&gt;"/>
  <p:tag name="SECTOMILLISECCONVERTED" val="1"/>
  <p:tag name="MMPROD_NEXTUNIQUEID" val="1000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367</TotalTime>
  <Words>4011</Words>
  <Application>Microsoft Office PowerPoint</Application>
  <PresentationFormat>On-screen Show (4:3)</PresentationFormat>
  <Paragraphs>254</Paragraphs>
  <Slides>40</Slides>
  <Notes>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40</vt:i4>
      </vt:variant>
    </vt:vector>
  </HeadingPairs>
  <TitlesOfParts>
    <vt:vector size="46" baseType="lpstr">
      <vt:lpstr>.VnTime</vt:lpstr>
      <vt:lpstr>Arial</vt:lpstr>
      <vt:lpstr>Calibri</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Câu 1:  - Câu cầu khiến. </vt:lpstr>
      <vt:lpstr>PowerPoint Presentation</vt:lpstr>
      <vt:lpstr>PowerPoint Presentation</vt:lpstr>
      <vt:lpstr>  Câu 1:  - Câu cầu khiến. - T/d: Nhấn mạnh nhiệm vụ cấp bách mà các nước cần phải nỗ lực hành động vì quyền trẻ em.</vt:lpstr>
      <vt:lpstr>PowerPoint Presentation</vt:lpstr>
      <vt:lpstr> Câu 1: Nội dung: Cần tạo cho trẻ em cuộc sống tốt, sống có trách nhiệm. </vt:lpstr>
      <vt:lpstr>PowerPoint Presentation</vt:lpstr>
      <vt:lpstr>PowerPoint Presentation</vt:lpstr>
    </vt:vector>
  </TitlesOfParts>
  <Company>ctn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Huy</dc:creator>
  <cp:lastModifiedBy>Huyen Nguyen</cp:lastModifiedBy>
  <cp:revision>33</cp:revision>
  <dcterms:created xsi:type="dcterms:W3CDTF">2018-09-09T02:44:25Z</dcterms:created>
  <dcterms:modified xsi:type="dcterms:W3CDTF">2022-09-14T10:05:20Z</dcterms:modified>
</cp:coreProperties>
</file>