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311" r:id="rId3"/>
    <p:sldId id="435" r:id="rId4"/>
    <p:sldId id="436" r:id="rId5"/>
    <p:sldId id="437" r:id="rId6"/>
    <p:sldId id="438" r:id="rId7"/>
    <p:sldId id="439" r:id="rId8"/>
    <p:sldId id="428" r:id="rId9"/>
    <p:sldId id="425" r:id="rId10"/>
    <p:sldId id="422" r:id="rId11"/>
    <p:sldId id="423" r:id="rId12"/>
    <p:sldId id="440" r:id="rId13"/>
    <p:sldId id="441" r:id="rId14"/>
    <p:sldId id="286" r:id="rId15"/>
    <p:sldId id="284" r:id="rId16"/>
    <p:sldId id="431" r:id="rId17"/>
    <p:sldId id="266" r:id="rId18"/>
    <p:sldId id="267" r:id="rId19"/>
    <p:sldId id="290" r:id="rId20"/>
    <p:sldId id="291" r:id="rId21"/>
    <p:sldId id="288" r:id="rId22"/>
    <p:sldId id="300" r:id="rId23"/>
    <p:sldId id="297" r:id="rId24"/>
    <p:sldId id="303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CF4E9"/>
    <a:srgbClr val="F46A61"/>
    <a:srgbClr val="FAB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vi-VN"/>
              <a:t>Lượng mưa 7 ngày đầu tháng 6 năm 2019 tại Đắc Lắk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096273398145517E-2"/>
          <c:y val="0.14564711800077737"/>
          <c:w val="0.93635396161417328"/>
          <c:h val="0.7824254562976465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Lượng mưa 7 ngày đầu của tháng của tháng 6 năm 2019 tại Đắc Lắk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1"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</c:marker>
          <c:xVal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2</c:v>
                </c:pt>
                <c:pt idx="2">
                  <c:v>12</c:v>
                </c:pt>
                <c:pt idx="3">
                  <c:v>7</c:v>
                </c:pt>
                <c:pt idx="4">
                  <c:v>8</c:v>
                </c:pt>
                <c:pt idx="5">
                  <c:v>4</c:v>
                </c:pt>
                <c:pt idx="6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3F-4DA1-BC8A-A00AD094E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457152"/>
        <c:axId val="154457728"/>
      </c:scatterChart>
      <c:valAx>
        <c:axId val="154457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Ngày</a:t>
                </a:r>
              </a:p>
            </c:rich>
          </c:tx>
          <c:layout>
            <c:manualLayout>
              <c:xMode val="edge"/>
              <c:yMode val="edge"/>
              <c:x val="0.93376387532504657"/>
              <c:y val="0.945272881084665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57728"/>
        <c:crosses val="autoZero"/>
        <c:crossBetween val="midCat"/>
      </c:valAx>
      <c:valAx>
        <c:axId val="15445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mm</a:t>
                </a:r>
              </a:p>
            </c:rich>
          </c:tx>
          <c:layout>
            <c:manualLayout>
              <c:xMode val="edge"/>
              <c:yMode val="edge"/>
              <c:x val="1.756565085456506E-2"/>
              <c:y val="4.250387543727278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57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150000"/>
              </a:lnSpc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4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4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4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50000"/>
            </a:lnSpc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85076444498279"/>
          <c:y val="0.19417876985853227"/>
          <c:w val="0.81964369343528176"/>
          <c:h val="0.629428020177663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931-4FDE-9F1B-CA10515A3776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931-4FDE-9F1B-CA10515A3776}"/>
              </c:ext>
            </c:extLst>
          </c:dPt>
          <c:dLbls>
            <c:dLbl>
              <c:idx val="0"/>
              <c:layout>
                <c:manualLayout>
                  <c:x val="-3.6458333333333336E-2"/>
                  <c:y val="-5.683312891946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31-4FDE-9F1B-CA10515A3776}"/>
                </c:ext>
              </c:extLst>
            </c:dLbl>
            <c:dLbl>
              <c:idx val="1"/>
              <c:layout>
                <c:manualLayout>
                  <c:x val="-2.2263600821125707E-2"/>
                  <c:y val="-5.6904198732480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31-4FDE-9F1B-CA10515A3776}"/>
                </c:ext>
              </c:extLst>
            </c:dLbl>
            <c:dLbl>
              <c:idx val="2"/>
              <c:layout>
                <c:manualLayout>
                  <c:x val="-1.895830521184852E-2"/>
                  <c:y val="-6.1475725641228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31-4FDE-9F1B-CA10515A3776}"/>
                </c:ext>
              </c:extLst>
            </c:dLbl>
            <c:dLbl>
              <c:idx val="3"/>
              <c:layout>
                <c:manualLayout>
                  <c:x val="-3.1785676790401202E-2"/>
                  <c:y val="-6.7273437242303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31-4FDE-9F1B-CA10515A3776}"/>
                </c:ext>
              </c:extLst>
            </c:dLbl>
            <c:dLbl>
              <c:idx val="4"/>
              <c:layout>
                <c:manualLayout>
                  <c:x val="-3.1130933633295839E-2"/>
                  <c:y val="-5.88629231279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31-4FDE-9F1B-CA10515A3776}"/>
                </c:ext>
              </c:extLst>
            </c:dLbl>
            <c:dLbl>
              <c:idx val="5"/>
              <c:layout>
                <c:manualLayout>
                  <c:x val="-2.2857142857142857E-2"/>
                  <c:y val="-7.1266960119928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31-4FDE-9F1B-CA10515A37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23</c:v>
                </c:pt>
                <c:pt idx="1">
                  <c:v>25</c:v>
                </c:pt>
                <c:pt idx="2">
                  <c:v>34</c:v>
                </c:pt>
                <c:pt idx="3">
                  <c:v>32</c:v>
                </c:pt>
                <c:pt idx="4">
                  <c:v>26</c:v>
                </c:pt>
                <c:pt idx="5">
                  <c:v>22</c:v>
                </c:pt>
                <c:pt idx="6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931-4FDE-9F1B-CA10515A3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487"/>
        <c:axId val="167360831"/>
      </c:lineChart>
      <c:catAx>
        <c:axId val="16736748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  <a:endPara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3906405890571509"/>
              <c:y val="0.844433134978394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0831"/>
        <c:crosses val="autoZero"/>
        <c:auto val="1"/>
        <c:lblAlgn val="ctr"/>
        <c:lblOffset val="100"/>
        <c:noMultiLvlLbl val="0"/>
      </c:catAx>
      <c:valAx>
        <c:axId val="167360831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Nhiệt</a:t>
                </a:r>
                <a:r>
                  <a:rPr lang="en-US" sz="18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18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(C)</a:t>
                </a:r>
                <a:endParaRPr lang="en-US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6329862521791573E-2"/>
              <c:y val="0.125902392511533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7487"/>
        <c:crosses val="autoZero"/>
        <c:crossBetween val="between"/>
        <c:majorUnit val="5"/>
        <c:minorUnit val="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3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3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3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3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endParaRPr lang="en-US" sz="3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2A6-42FA-8D88-36B90F06F4FE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2A6-42FA-8D88-36B90F06F4FE}"/>
              </c:ext>
            </c:extLst>
          </c:dPt>
          <c:dLbls>
            <c:dLbl>
              <c:idx val="0"/>
              <c:layout>
                <c:manualLayout>
                  <c:x val="-3.6458333333333336E-2"/>
                  <c:y val="-5.683312891946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A6-42FA-8D88-36B90F06F4FE}"/>
                </c:ext>
              </c:extLst>
            </c:dLbl>
            <c:dLbl>
              <c:idx val="1"/>
              <c:layout>
                <c:manualLayout>
                  <c:x val="-2.8124999999999963E-2"/>
                  <c:y val="-7.5100920357863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A6-42FA-8D88-36B90F06F4FE}"/>
                </c:ext>
              </c:extLst>
            </c:dLbl>
            <c:dLbl>
              <c:idx val="2"/>
              <c:layout>
                <c:manualLayout>
                  <c:x val="-3.2291666666666746E-2"/>
                  <c:y val="-6.495214733653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A6-42FA-8D88-36B90F06F4FE}"/>
                </c:ext>
              </c:extLst>
            </c:dLbl>
            <c:dLbl>
              <c:idx val="3"/>
              <c:layout>
                <c:manualLayout>
                  <c:x val="-3.7499999999999999E-2"/>
                  <c:y val="-6.901165654506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A6-42FA-8D88-36B90F06F4FE}"/>
                </c:ext>
              </c:extLst>
            </c:dLbl>
            <c:dLbl>
              <c:idx val="4"/>
              <c:layout>
                <c:manualLayout>
                  <c:x val="-5.2083333333333336E-2"/>
                  <c:y val="-5.8862883523730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A6-42FA-8D88-36B90F06F4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3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0.5</c:v>
                </c:pt>
                <c:pt idx="1">
                  <c:v>0.75</c:v>
                </c:pt>
                <c:pt idx="2">
                  <c:v>1</c:v>
                </c:pt>
                <c:pt idx="3">
                  <c:v>1.4</c:v>
                </c:pt>
                <c:pt idx="4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2A6-42FA-8D88-36B90F06F4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487"/>
        <c:axId val="167360831"/>
      </c:lineChart>
      <c:catAx>
        <c:axId val="16736748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Ngày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1869043869516309"/>
              <c:y val="0.834704039551451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3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0831"/>
        <c:crosses val="autoZero"/>
        <c:auto val="1"/>
        <c:lblAlgn val="ctr"/>
        <c:lblOffset val="100"/>
        <c:noMultiLvlLbl val="0"/>
      </c:catAx>
      <c:valAx>
        <c:axId val="167360831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3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3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3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(cm)</a:t>
                </a:r>
                <a:endParaRPr lang="en-US" sz="33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7487"/>
        <c:crosses val="autoZero"/>
        <c:crossBetween val="between"/>
        <c:majorUnit val="0.5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6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36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Châu Phi</c:v>
                </c:pt>
              </c:strCache>
            </c:strRef>
          </c:tx>
          <c:spPr>
            <a:ln w="762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E52-4D0D-9CE7-C458F207736B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E52-4D0D-9CE7-C458F207736B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210</c:v>
                </c:pt>
                <c:pt idx="1">
                  <c:v>250</c:v>
                </c:pt>
                <c:pt idx="2">
                  <c:v>290</c:v>
                </c:pt>
                <c:pt idx="3">
                  <c:v>310</c:v>
                </c:pt>
                <c:pt idx="4">
                  <c:v>380</c:v>
                </c:pt>
                <c:pt idx="5">
                  <c:v>410</c:v>
                </c:pt>
                <c:pt idx="6">
                  <c:v>490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E52-4D0D-9CE7-C458F20773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Châu Mỹ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76200">
                <a:solidFill>
                  <a:srgbClr val="C00000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310</c:v>
                </c:pt>
                <c:pt idx="1">
                  <c:v>390</c:v>
                </c:pt>
                <c:pt idx="2">
                  <c:v>410</c:v>
                </c:pt>
                <c:pt idx="3">
                  <c:v>480</c:v>
                </c:pt>
                <c:pt idx="4">
                  <c:v>510</c:v>
                </c:pt>
                <c:pt idx="5">
                  <c:v>580</c:v>
                </c:pt>
                <c:pt idx="6">
                  <c:v>610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E52-4D0D-9CE7-C458F20773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Châu Âu</c:v>
                </c:pt>
              </c:strCache>
            </c:strRef>
          </c:tx>
          <c:spPr>
            <a:ln w="762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76200">
                <a:solidFill>
                  <a:srgbClr val="92D050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520</c:v>
                </c:pt>
                <c:pt idx="1">
                  <c:v>590</c:v>
                </c:pt>
                <c:pt idx="2">
                  <c:v>600</c:v>
                </c:pt>
                <c:pt idx="3">
                  <c:v>610</c:v>
                </c:pt>
                <c:pt idx="4">
                  <c:v>650</c:v>
                </c:pt>
                <c:pt idx="5">
                  <c:v>670</c:v>
                </c:pt>
                <c:pt idx="6">
                  <c:v>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E52-4D0D-9CE7-C458F2077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487"/>
        <c:axId val="167360831"/>
      </c:lineChart>
      <c:catAx>
        <c:axId val="16736748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83778832792959701"/>
              <c:y val="0.829805516171177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0831"/>
        <c:crosses val="autoZero"/>
        <c:auto val="1"/>
        <c:lblAlgn val="ctr"/>
        <c:lblOffset val="100"/>
        <c:noMultiLvlLbl val="0"/>
      </c:catAx>
      <c:valAx>
        <c:axId val="167360831"/>
        <c:scaling>
          <c:orientation val="minMax"/>
          <c:max val="8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dân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7487"/>
        <c:crosses val="autoZero"/>
        <c:crossBetween val="between"/>
        <c:majorUnit val="100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047B4-BE67-44DF-85E1-BD986A6EAB2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1EE2C-93B2-444F-A7DB-7D8865BD2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0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1EE2C-93B2-444F-A7DB-7D8865BD27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3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74.svg"/><Relationship Id="rId5" Type="http://schemas.openxmlformats.org/officeDocument/2006/relationships/image" Target="../media/image72.svg"/><Relationship Id="rId10" Type="http://schemas.openxmlformats.org/officeDocument/2006/relationships/image" Target="../media/image73.png"/><Relationship Id="rId4" Type="http://schemas.openxmlformats.org/officeDocument/2006/relationships/image" Target="../media/image71.png"/><Relationship Id="rId9" Type="http://schemas.openxmlformats.org/officeDocument/2006/relationships/image" Target="../media/image5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22302" y="908556"/>
            <a:ext cx="3772950" cy="84698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33970">
            <a:off x="14264044" y="5895679"/>
            <a:ext cx="3386144" cy="39794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80252">
            <a:off x="15953698" y="982026"/>
            <a:ext cx="1589836" cy="27583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852934" y="7198530"/>
            <a:ext cx="2050864" cy="1530457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187A332-01EA-5280-2053-41B53C17CE0D}"/>
              </a:ext>
            </a:extLst>
          </p:cNvPr>
          <p:cNvSpPr txBox="1"/>
          <p:nvPr/>
        </p:nvSpPr>
        <p:spPr>
          <a:xfrm>
            <a:off x="3467100" y="2940657"/>
            <a:ext cx="11353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TOÁN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54743" y="18480"/>
            <a:ext cx="11682131" cy="2299734"/>
            <a:chOff x="636495" y="12320"/>
            <a:chExt cx="7788087" cy="15331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21640"/>
            <a:stretch/>
          </p:blipFill>
          <p:spPr>
            <a:xfrm>
              <a:off x="636495" y="12320"/>
              <a:ext cx="3478306" cy="153315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 rot="10800000" flipV="1">
              <a:off x="3585882" y="411983"/>
              <a:ext cx="4838700" cy="8572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1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</a:rPr>
                <a:t>Luyện</a:t>
              </a:r>
              <a:r>
                <a:rPr lang="en-US" sz="81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81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</a:rPr>
                <a:t>tập</a:t>
              </a:r>
              <a:endParaRPr lang="en-US" sz="8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967859AA-A654-9E46-4F01-3AE74B851856}"/>
              </a:ext>
            </a:extLst>
          </p:cNvPr>
          <p:cNvSpPr txBox="1">
            <a:spLocks/>
          </p:cNvSpPr>
          <p:nvPr/>
        </p:nvSpPr>
        <p:spPr>
          <a:xfrm>
            <a:off x="0" y="2566987"/>
            <a:ext cx="18288000" cy="2424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7h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12h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9EE16CF-3090-EF22-B4D8-F8467F41853B}"/>
              </a:ext>
            </a:extLst>
          </p:cNvPr>
          <p:cNvGraphicFramePr>
            <a:graphicFrameLocks/>
          </p:cNvGraphicFramePr>
          <p:nvPr/>
        </p:nvGraphicFramePr>
        <p:xfrm>
          <a:off x="2592759" y="3960493"/>
          <a:ext cx="12588970" cy="55734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4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4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28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Số</a:t>
                      </a:r>
                      <a:r>
                        <a:rPr lang="en-US" sz="3600" b="1" baseline="0" dirty="0"/>
                        <a:t> cá bắt được khi cất vó từ 7 giờ đến 12 giờ của bạn Cát</a:t>
                      </a:r>
                      <a:endParaRPr lang="en-US" sz="3600" b="1" dirty="0"/>
                    </a:p>
                  </a:txBody>
                  <a:tcPr marL="137160" marR="137160" marT="68580" marB="6858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Giờ</a:t>
                      </a:r>
                      <a:r>
                        <a:rPr lang="en-US" sz="3600" b="1" baseline="0" dirty="0"/>
                        <a:t> cất vó</a:t>
                      </a:r>
                      <a:endParaRPr lang="en-US" sz="3600" b="1" dirty="0"/>
                    </a:p>
                  </a:txBody>
                  <a:tcPr marL="137160" marR="137160" marT="68580" marB="6858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Số cá</a:t>
                      </a:r>
                      <a:r>
                        <a:rPr lang="en-US" sz="3600" b="1" baseline="0" dirty="0"/>
                        <a:t> (con)</a:t>
                      </a:r>
                      <a:endParaRPr lang="en-US" sz="3600" b="1" dirty="0"/>
                    </a:p>
                  </a:txBody>
                  <a:tcPr marL="137160" marR="137160" marT="68580" marB="6858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 giờ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8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8 giờ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9 giờ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10 giờ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10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11 giờ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12 giờ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9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740384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z3560023047753_634220b6464aa2e2d05c3b1fbc58f5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11" y="311041"/>
            <a:ext cx="15314439" cy="909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9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3751618" y="28811"/>
            <a:ext cx="6665205" cy="3201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59894" y="7734302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05000" y="8698265"/>
            <a:ext cx="7315200" cy="18562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83033" y="8472053"/>
            <a:ext cx="2952383" cy="3241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4508518" y="-325589"/>
            <a:ext cx="3929492" cy="46001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47683" y="-109508"/>
            <a:ext cx="2997648" cy="27953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138917">
            <a:off x="80305" y="60547"/>
            <a:ext cx="2340464" cy="224684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18E2226-82E7-BDDB-A236-8F2D41004E4D}"/>
              </a:ext>
            </a:extLst>
          </p:cNvPr>
          <p:cNvSpPr txBox="1"/>
          <p:nvPr/>
        </p:nvSpPr>
        <p:spPr>
          <a:xfrm>
            <a:off x="1250537" y="820587"/>
            <a:ext cx="12922665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5590F8DF-E96F-DF68-1EB4-E9A34A0A16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6900" y="2805035"/>
              <a:ext cx="14930787" cy="216805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29379">
                      <a:extLst>
                        <a:ext uri="{9D8B030D-6E8A-4147-A177-3AD203B41FA5}">
                          <a16:colId xmlns:a16="http://schemas.microsoft.com/office/drawing/2014/main" val="1741604427"/>
                        </a:ext>
                      </a:extLst>
                    </a:gridCol>
                    <a:gridCol w="1357344">
                      <a:extLst>
                        <a:ext uri="{9D8B030D-6E8A-4147-A177-3AD203B41FA5}">
                          <a16:colId xmlns:a16="http://schemas.microsoft.com/office/drawing/2014/main" val="3596858979"/>
                        </a:ext>
                      </a:extLst>
                    </a:gridCol>
                    <a:gridCol w="1357344">
                      <a:extLst>
                        <a:ext uri="{9D8B030D-6E8A-4147-A177-3AD203B41FA5}">
                          <a16:colId xmlns:a16="http://schemas.microsoft.com/office/drawing/2014/main" val="389926039"/>
                        </a:ext>
                      </a:extLst>
                    </a:gridCol>
                    <a:gridCol w="1357344">
                      <a:extLst>
                        <a:ext uri="{9D8B030D-6E8A-4147-A177-3AD203B41FA5}">
                          <a16:colId xmlns:a16="http://schemas.microsoft.com/office/drawing/2014/main" val="1045115754"/>
                        </a:ext>
                      </a:extLst>
                    </a:gridCol>
                    <a:gridCol w="1357344">
                      <a:extLst>
                        <a:ext uri="{9D8B030D-6E8A-4147-A177-3AD203B41FA5}">
                          <a16:colId xmlns:a16="http://schemas.microsoft.com/office/drawing/2014/main" val="4168400150"/>
                        </a:ext>
                      </a:extLst>
                    </a:gridCol>
                    <a:gridCol w="1357344">
                      <a:extLst>
                        <a:ext uri="{9D8B030D-6E8A-4147-A177-3AD203B41FA5}">
                          <a16:colId xmlns:a16="http://schemas.microsoft.com/office/drawing/2014/main" val="3701406989"/>
                        </a:ext>
                      </a:extLst>
                    </a:gridCol>
                    <a:gridCol w="1357344">
                      <a:extLst>
                        <a:ext uri="{9D8B030D-6E8A-4147-A177-3AD203B41FA5}">
                          <a16:colId xmlns:a16="http://schemas.microsoft.com/office/drawing/2014/main" val="1980830934"/>
                        </a:ext>
                      </a:extLst>
                    </a:gridCol>
                    <a:gridCol w="1357344">
                      <a:extLst>
                        <a:ext uri="{9D8B030D-6E8A-4147-A177-3AD203B41FA5}">
                          <a16:colId xmlns:a16="http://schemas.microsoft.com/office/drawing/2014/main" val="1973424965"/>
                        </a:ext>
                      </a:extLst>
                    </a:gridCol>
                  </a:tblGrid>
                  <a:tr h="1084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</a:t>
                          </a:r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1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41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giờ</a:t>
                          </a:r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96332844"/>
                      </a:ext>
                    </a:extLst>
                  </a:tr>
                  <a:tr h="1084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Nhiệt</a:t>
                          </a:r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1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4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℃</m:t>
                              </m:r>
                            </m:oMath>
                          </a14:m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102968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5590F8DF-E96F-DF68-1EB4-E9A34A0A16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6900" y="2805035"/>
              <a:ext cx="14930787" cy="216805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29379">
                      <a:extLst>
                        <a:ext uri="{9D8B030D-6E8A-4147-A177-3AD203B41FA5}">
                          <a16:colId xmlns:a16="http://schemas.microsoft.com/office/drawing/2014/main" val="1741604427"/>
                        </a:ext>
                      </a:extLst>
                    </a:gridCol>
                    <a:gridCol w="1357344">
                      <a:extLst>
                        <a:ext uri="{9D8B030D-6E8A-4147-A177-3AD203B41FA5}">
                          <a16:colId xmlns:a16="http://schemas.microsoft.com/office/drawing/2014/main" val="3596858979"/>
                        </a:ext>
                      </a:extLst>
                    </a:gridCol>
                    <a:gridCol w="1357344">
                      <a:extLst>
                        <a:ext uri="{9D8B030D-6E8A-4147-A177-3AD203B41FA5}">
                          <a16:colId xmlns:a16="http://schemas.microsoft.com/office/drawing/2014/main" val="389926039"/>
                        </a:ext>
                      </a:extLst>
                    </a:gridCol>
                    <a:gridCol w="1357344">
                      <a:extLst>
                        <a:ext uri="{9D8B030D-6E8A-4147-A177-3AD203B41FA5}">
                          <a16:colId xmlns:a16="http://schemas.microsoft.com/office/drawing/2014/main" val="1045115754"/>
                        </a:ext>
                      </a:extLst>
                    </a:gridCol>
                    <a:gridCol w="1357344">
                      <a:extLst>
                        <a:ext uri="{9D8B030D-6E8A-4147-A177-3AD203B41FA5}">
                          <a16:colId xmlns:a16="http://schemas.microsoft.com/office/drawing/2014/main" val="4168400150"/>
                        </a:ext>
                      </a:extLst>
                    </a:gridCol>
                    <a:gridCol w="1357344">
                      <a:extLst>
                        <a:ext uri="{9D8B030D-6E8A-4147-A177-3AD203B41FA5}">
                          <a16:colId xmlns:a16="http://schemas.microsoft.com/office/drawing/2014/main" val="3701406989"/>
                        </a:ext>
                      </a:extLst>
                    </a:gridCol>
                    <a:gridCol w="1357344">
                      <a:extLst>
                        <a:ext uri="{9D8B030D-6E8A-4147-A177-3AD203B41FA5}">
                          <a16:colId xmlns:a16="http://schemas.microsoft.com/office/drawing/2014/main" val="1980830934"/>
                        </a:ext>
                      </a:extLst>
                    </a:gridCol>
                    <a:gridCol w="1357344">
                      <a:extLst>
                        <a:ext uri="{9D8B030D-6E8A-4147-A177-3AD203B41FA5}">
                          <a16:colId xmlns:a16="http://schemas.microsoft.com/office/drawing/2014/main" val="1973424965"/>
                        </a:ext>
                      </a:extLst>
                    </a:gridCol>
                  </a:tblGrid>
                  <a:tr h="1084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</a:t>
                          </a:r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1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41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giờ</a:t>
                          </a:r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96332844"/>
                      </a:ext>
                    </a:extLst>
                  </a:tr>
                  <a:tr h="1084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4"/>
                          <a:stretch>
                            <a:fillRect l="-112" t="-100562" r="-175309" b="-7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102968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4B7814E-CFE1-E6F2-CB70-669245C51DFA}"/>
              </a:ext>
            </a:extLst>
          </p:cNvPr>
          <p:cNvSpPr txBox="1"/>
          <p:nvPr/>
        </p:nvSpPr>
        <p:spPr>
          <a:xfrm>
            <a:off x="2105874" y="5629701"/>
            <a:ext cx="12725400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882168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372D5D8-A6EE-C5D7-BD6C-35D30AEC63DD}"/>
              </a:ext>
            </a:extLst>
          </p:cNvPr>
          <p:cNvSpPr/>
          <p:nvPr/>
        </p:nvSpPr>
        <p:spPr>
          <a:xfrm>
            <a:off x="1994305" y="1121797"/>
            <a:ext cx="14299394" cy="8043410"/>
          </a:xfrm>
          <a:custGeom>
            <a:avLst/>
            <a:gdLst>
              <a:gd name="connsiteX0" fmla="*/ 14194216 w 14299394"/>
              <a:gd name="connsiteY0" fmla="*/ 7906537 h 8043410"/>
              <a:gd name="connsiteX1" fmla="*/ 13327805 w 14299394"/>
              <a:gd name="connsiteY1" fmla="*/ 8026776 h 8043410"/>
              <a:gd name="connsiteX2" fmla="*/ 1004615 w 14299394"/>
              <a:gd name="connsiteY2" fmla="*/ 7967278 h 8043410"/>
              <a:gd name="connsiteX3" fmla="*/ 99720 w 14299394"/>
              <a:gd name="connsiteY3" fmla="*/ 7891469 h 8043410"/>
              <a:gd name="connsiteX4" fmla="*/ 4616 w 14299394"/>
              <a:gd name="connsiteY4" fmla="*/ 6945824 h 8043410"/>
              <a:gd name="connsiteX5" fmla="*/ 36380 w 14299394"/>
              <a:gd name="connsiteY5" fmla="*/ 5888039 h 8043410"/>
              <a:gd name="connsiteX6" fmla="*/ 134659 w 14299394"/>
              <a:gd name="connsiteY6" fmla="*/ 470418 h 8043410"/>
              <a:gd name="connsiteX7" fmla="*/ 237571 w 14299394"/>
              <a:gd name="connsiteY7" fmla="*/ 159538 h 8043410"/>
              <a:gd name="connsiteX8" fmla="*/ 2100451 w 14299394"/>
              <a:gd name="connsiteY8" fmla="*/ 83270 h 8043410"/>
              <a:gd name="connsiteX9" fmla="*/ 5018621 w 14299394"/>
              <a:gd name="connsiteY9" fmla="*/ 108197 h 8043410"/>
              <a:gd name="connsiteX10" fmla="*/ 10854786 w 14299394"/>
              <a:gd name="connsiteY10" fmla="*/ 140951 h 8043410"/>
              <a:gd name="connsiteX11" fmla="*/ 14115744 w 14299394"/>
              <a:gd name="connsiteY11" fmla="*/ 220371 h 8043410"/>
              <a:gd name="connsiteX12" fmla="*/ 14186318 w 14299394"/>
              <a:gd name="connsiteY12" fmla="*/ 793531 h 8043410"/>
              <a:gd name="connsiteX13" fmla="*/ 14267021 w 14299394"/>
              <a:gd name="connsiteY13" fmla="*/ 5536139 h 8043410"/>
              <a:gd name="connsiteX14" fmla="*/ 14194216 w 14299394"/>
              <a:gd name="connsiteY14" fmla="*/ 7906537 h 804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99394" h="8043410">
                <a:moveTo>
                  <a:pt x="14194216" y="7906537"/>
                </a:moveTo>
                <a:cubicBezTo>
                  <a:pt x="14031758" y="8080180"/>
                  <a:pt x="13540877" y="8023689"/>
                  <a:pt x="13327805" y="8026776"/>
                </a:cubicBezTo>
                <a:cubicBezTo>
                  <a:pt x="9221092" y="8086209"/>
                  <a:pt x="5111922" y="7967278"/>
                  <a:pt x="1004615" y="7967278"/>
                </a:cubicBezTo>
                <a:cubicBezTo>
                  <a:pt x="694082" y="7965116"/>
                  <a:pt x="183594" y="8000607"/>
                  <a:pt x="99720" y="7891469"/>
                </a:cubicBezTo>
                <a:cubicBezTo>
                  <a:pt x="-17685" y="7738702"/>
                  <a:pt x="-2089" y="7194743"/>
                  <a:pt x="4616" y="6945824"/>
                </a:cubicBezTo>
                <a:cubicBezTo>
                  <a:pt x="14096" y="6593168"/>
                  <a:pt x="27075" y="6240655"/>
                  <a:pt x="36380" y="5888039"/>
                </a:cubicBezTo>
                <a:cubicBezTo>
                  <a:pt x="84006" y="4083257"/>
                  <a:pt x="181813" y="2276247"/>
                  <a:pt x="134659" y="470418"/>
                </a:cubicBezTo>
                <a:cubicBezTo>
                  <a:pt x="131725" y="358034"/>
                  <a:pt x="151943" y="234920"/>
                  <a:pt x="237571" y="159538"/>
                </a:cubicBezTo>
                <a:cubicBezTo>
                  <a:pt x="580583" y="-142218"/>
                  <a:pt x="1674398" y="75269"/>
                  <a:pt x="2100451" y="83270"/>
                </a:cubicBezTo>
                <a:cubicBezTo>
                  <a:pt x="3072828" y="101532"/>
                  <a:pt x="4046091" y="100030"/>
                  <a:pt x="5018621" y="108197"/>
                </a:cubicBezTo>
                <a:cubicBezTo>
                  <a:pt x="6963970" y="124534"/>
                  <a:pt x="8909357" y="138736"/>
                  <a:pt x="10854786" y="140951"/>
                </a:cubicBezTo>
                <a:cubicBezTo>
                  <a:pt x="11454080" y="141633"/>
                  <a:pt x="13935261" y="60139"/>
                  <a:pt x="14115744" y="220371"/>
                </a:cubicBezTo>
                <a:cubicBezTo>
                  <a:pt x="14181890" y="279097"/>
                  <a:pt x="14185527" y="706431"/>
                  <a:pt x="14186318" y="793531"/>
                </a:cubicBezTo>
                <a:cubicBezTo>
                  <a:pt x="14200813" y="2374537"/>
                  <a:pt x="14252729" y="3955152"/>
                  <a:pt x="14267021" y="5536139"/>
                </a:cubicBezTo>
                <a:cubicBezTo>
                  <a:pt x="14270651" y="5937588"/>
                  <a:pt x="14372862" y="7715468"/>
                  <a:pt x="14194216" y="7906537"/>
                </a:cubicBezTo>
                <a:close/>
              </a:path>
            </a:pathLst>
          </a:custGeom>
          <a:solidFill>
            <a:srgbClr val="FCF4E9"/>
          </a:solidFill>
          <a:ln w="7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" y="0"/>
            <a:ext cx="2209800" cy="43146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7603">
            <a:off x="15318812" y="-767311"/>
            <a:ext cx="4342559" cy="2945045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EE0652C-32D8-F9E7-8851-2E4B895F163C}"/>
              </a:ext>
            </a:extLst>
          </p:cNvPr>
          <p:cNvGraphicFramePr/>
          <p:nvPr/>
        </p:nvGraphicFramePr>
        <p:xfrm>
          <a:off x="1938250" y="1404673"/>
          <a:ext cx="14299394" cy="804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50079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812D889-5A15-C34D-189F-7BEFC5A7796A}"/>
              </a:ext>
            </a:extLst>
          </p:cNvPr>
          <p:cNvSpPr/>
          <p:nvPr/>
        </p:nvSpPr>
        <p:spPr>
          <a:xfrm>
            <a:off x="685800" y="811150"/>
            <a:ext cx="17068800" cy="9132949"/>
          </a:xfrm>
          <a:custGeom>
            <a:avLst/>
            <a:gdLst>
              <a:gd name="connsiteX0" fmla="*/ 15290605 w 15403907"/>
              <a:gd name="connsiteY0" fmla="*/ 8517253 h 8664698"/>
              <a:gd name="connsiteX1" fmla="*/ 14357271 w 15403907"/>
              <a:gd name="connsiteY1" fmla="*/ 8646779 h 8664698"/>
              <a:gd name="connsiteX2" fmla="*/ 1082213 w 15403907"/>
              <a:gd name="connsiteY2" fmla="*/ 8582685 h 8664698"/>
              <a:gd name="connsiteX3" fmla="*/ 107423 w 15403907"/>
              <a:gd name="connsiteY3" fmla="*/ 8501021 h 8664698"/>
              <a:gd name="connsiteX4" fmla="*/ 4972 w 15403907"/>
              <a:gd name="connsiteY4" fmla="*/ 7482332 h 8664698"/>
              <a:gd name="connsiteX5" fmla="*/ 39191 w 15403907"/>
              <a:gd name="connsiteY5" fmla="*/ 6342842 h 8664698"/>
              <a:gd name="connsiteX6" fmla="*/ 145060 w 15403907"/>
              <a:gd name="connsiteY6" fmla="*/ 506754 h 8664698"/>
              <a:gd name="connsiteX7" fmla="*/ 255921 w 15403907"/>
              <a:gd name="connsiteY7" fmla="*/ 171861 h 8664698"/>
              <a:gd name="connsiteX8" fmla="*/ 2262694 w 15403907"/>
              <a:gd name="connsiteY8" fmla="*/ 89702 h 8664698"/>
              <a:gd name="connsiteX9" fmla="*/ 5406269 w 15403907"/>
              <a:gd name="connsiteY9" fmla="*/ 116555 h 8664698"/>
              <a:gd name="connsiteX10" fmla="*/ 11693231 w 15403907"/>
              <a:gd name="connsiteY10" fmla="*/ 151839 h 8664698"/>
              <a:gd name="connsiteX11" fmla="*/ 15206071 w 15403907"/>
              <a:gd name="connsiteY11" fmla="*/ 237393 h 8664698"/>
              <a:gd name="connsiteX12" fmla="*/ 15282096 w 15403907"/>
              <a:gd name="connsiteY12" fmla="*/ 854825 h 8664698"/>
              <a:gd name="connsiteX13" fmla="*/ 15369034 w 15403907"/>
              <a:gd name="connsiteY13" fmla="*/ 5963761 h 8664698"/>
              <a:gd name="connsiteX14" fmla="*/ 15290605 w 15403907"/>
              <a:gd name="connsiteY14" fmla="*/ 8517253 h 866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403907" h="8664698">
                <a:moveTo>
                  <a:pt x="15290605" y="8517253"/>
                </a:moveTo>
                <a:cubicBezTo>
                  <a:pt x="15115598" y="8704308"/>
                  <a:pt x="14586800" y="8643454"/>
                  <a:pt x="14357271" y="8646779"/>
                </a:cubicBezTo>
                <a:cubicBezTo>
                  <a:pt x="9933347" y="8710802"/>
                  <a:pt x="5506777" y="8582685"/>
                  <a:pt x="1082213" y="8582685"/>
                </a:cubicBezTo>
                <a:cubicBezTo>
                  <a:pt x="747694" y="8580356"/>
                  <a:pt x="197775" y="8618588"/>
                  <a:pt x="107423" y="8501021"/>
                </a:cubicBezTo>
                <a:cubicBezTo>
                  <a:pt x="-19051" y="8336454"/>
                  <a:pt x="-2250" y="7750478"/>
                  <a:pt x="4972" y="7482332"/>
                </a:cubicBezTo>
                <a:cubicBezTo>
                  <a:pt x="15184" y="7102437"/>
                  <a:pt x="29167" y="6722695"/>
                  <a:pt x="39191" y="6342842"/>
                </a:cubicBezTo>
                <a:cubicBezTo>
                  <a:pt x="90494" y="4398655"/>
                  <a:pt x="195857" y="2452069"/>
                  <a:pt x="145060" y="506754"/>
                </a:cubicBezTo>
                <a:cubicBezTo>
                  <a:pt x="141899" y="385689"/>
                  <a:pt x="163679" y="253065"/>
                  <a:pt x="255921" y="171861"/>
                </a:cubicBezTo>
                <a:cubicBezTo>
                  <a:pt x="625429" y="-153203"/>
                  <a:pt x="1803732" y="81083"/>
                  <a:pt x="2262694" y="89702"/>
                </a:cubicBezTo>
                <a:cubicBezTo>
                  <a:pt x="3310179" y="109374"/>
                  <a:pt x="4358619" y="107757"/>
                  <a:pt x="5406269" y="116555"/>
                </a:cubicBezTo>
                <a:cubicBezTo>
                  <a:pt x="7501881" y="134154"/>
                  <a:pt x="9597533" y="149453"/>
                  <a:pt x="11693231" y="151839"/>
                </a:cubicBezTo>
                <a:cubicBezTo>
                  <a:pt x="12338815" y="152573"/>
                  <a:pt x="15011648" y="64784"/>
                  <a:pt x="15206071" y="237393"/>
                </a:cubicBezTo>
                <a:cubicBezTo>
                  <a:pt x="15277327" y="300655"/>
                  <a:pt x="15281244" y="760997"/>
                  <a:pt x="15282096" y="854825"/>
                </a:cubicBezTo>
                <a:cubicBezTo>
                  <a:pt x="15297711" y="2557951"/>
                  <a:pt x="15353637" y="4260655"/>
                  <a:pt x="15369034" y="5963761"/>
                </a:cubicBezTo>
                <a:cubicBezTo>
                  <a:pt x="15372943" y="6396218"/>
                  <a:pt x="15483050" y="8311425"/>
                  <a:pt x="15290605" y="8517253"/>
                </a:cubicBezTo>
                <a:close/>
              </a:path>
            </a:pathLst>
          </a:custGeom>
          <a:solidFill>
            <a:schemeClr val="bg1"/>
          </a:solidFill>
          <a:ln w="80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1" y="1"/>
            <a:ext cx="2698946" cy="4533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C0CC4B-1C0A-F82F-93EB-3C7CBAFD78D7}"/>
              </a:ext>
            </a:extLst>
          </p:cNvPr>
          <p:cNvSpPr txBox="1"/>
          <p:nvPr/>
        </p:nvSpPr>
        <p:spPr>
          <a:xfrm>
            <a:off x="2819400" y="1104900"/>
            <a:ext cx="145542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qua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(H.5.31).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12A8F5-7376-277C-0C0C-CC41C1462D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05"/>
          <a:stretch/>
        </p:blipFill>
        <p:spPr>
          <a:xfrm rot="16200000">
            <a:off x="6546149" y="-1323433"/>
            <a:ext cx="5348102" cy="137099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4D4760-E3D2-59F5-6EA6-20EF9E877FAE}"/>
              </a:ext>
            </a:extLst>
          </p:cNvPr>
          <p:cNvSpPr txBox="1"/>
          <p:nvPr/>
        </p:nvSpPr>
        <p:spPr>
          <a:xfrm>
            <a:off x="1070767" y="8060752"/>
            <a:ext cx="1630283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BAE681-0FC4-AE66-536B-4408E4EED398}"/>
              </a:ext>
            </a:extLst>
          </p:cNvPr>
          <p:cNvSpPr/>
          <p:nvPr/>
        </p:nvSpPr>
        <p:spPr>
          <a:xfrm>
            <a:off x="9753600" y="3350728"/>
            <a:ext cx="6854983" cy="417970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77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8225872" y="-1435908"/>
            <a:ext cx="7315200" cy="351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59895" y="7501312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83352" y="8430768"/>
            <a:ext cx="7315200" cy="18562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52850" y="1028700"/>
            <a:ext cx="10782300" cy="118368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2716144" y="-438082"/>
            <a:ext cx="5133774" cy="60099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453485" y="321081"/>
            <a:ext cx="2997648" cy="27953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138917">
            <a:off x="2223809" y="60545"/>
            <a:ext cx="2340463" cy="22468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394E4C-894C-BA50-4A39-157BACF08154}"/>
              </a:ext>
            </a:extLst>
          </p:cNvPr>
          <p:cNvSpPr txBox="1"/>
          <p:nvPr/>
        </p:nvSpPr>
        <p:spPr>
          <a:xfrm>
            <a:off x="5578078" y="2566887"/>
            <a:ext cx="7131844" cy="3386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endParaRPr 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nl-NL" sz="4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biểu đồ đoạn thẳng có thể không bắt đầu từ gốc 0.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DB69C624-6D71-4096-B91B-47C812DA74BF}"/>
              </a:ext>
            </a:extLst>
          </p:cNvPr>
          <p:cNvSpPr txBox="1"/>
          <p:nvPr/>
        </p:nvSpPr>
        <p:spPr>
          <a:xfrm>
            <a:off x="139322" y="865091"/>
            <a:ext cx="64710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/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</a:p>
          <a:p>
            <a:pPr algn="just" defTabSz="685800"/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2019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TPHCM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E2898A1-18B1-4467-B0E4-F9541A641917}"/>
              </a:ext>
            </a:extLst>
          </p:cNvPr>
          <p:cNvSpPr txBox="1"/>
          <p:nvPr/>
        </p:nvSpPr>
        <p:spPr>
          <a:xfrm>
            <a:off x="163133" y="3652415"/>
            <a:ext cx="56259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/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11E2498-A40D-43E6-82BD-9CA3A4F32B6F}"/>
              </a:ext>
            </a:extLst>
          </p:cNvPr>
          <p:cNvSpPr txBox="1"/>
          <p:nvPr/>
        </p:nvSpPr>
        <p:spPr>
          <a:xfrm>
            <a:off x="158370" y="4658849"/>
            <a:ext cx="56259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/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A77823E-B999-4F83-9823-7AD9D51524D7}"/>
              </a:ext>
            </a:extLst>
          </p:cNvPr>
          <p:cNvSpPr txBox="1"/>
          <p:nvPr/>
        </p:nvSpPr>
        <p:spPr>
          <a:xfrm>
            <a:off x="158370" y="5761639"/>
            <a:ext cx="54716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/>
            <a:r>
              <a:rPr lang="en-US" sz="4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 ít nhất tháng 2</a:t>
            </a:r>
            <a:endParaRPr lang="en-US" sz="4200">
              <a:solidFill>
                <a:prstClr val="blac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43A998-DB7E-44BA-81AC-91D6D723E44D}"/>
              </a:ext>
            </a:extLst>
          </p:cNvPr>
          <p:cNvSpPr txBox="1"/>
          <p:nvPr/>
        </p:nvSpPr>
        <p:spPr>
          <a:xfrm>
            <a:off x="7860680" y="7860821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42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phân tích lượng mưa trung bình các tháng trong năm 2019 tại TPHCM ?</a:t>
            </a:r>
            <a:endParaRPr lang="en-US" sz="4200" i="1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51114B-A0C3-4A05-8990-40AE25A5740C}"/>
              </a:ext>
            </a:extLst>
          </p:cNvPr>
          <p:cNvSpPr txBox="1"/>
          <p:nvPr/>
        </p:nvSpPr>
        <p:spPr>
          <a:xfrm>
            <a:off x="158370" y="6732318"/>
            <a:ext cx="64710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/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</a:t>
            </a:r>
            <a:endParaRPr lang="en-US" sz="4200" dirty="0">
              <a:solidFill>
                <a:prstClr val="black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98ED3B-1564-4474-A87F-EE381645BBC9}"/>
              </a:ext>
            </a:extLst>
          </p:cNvPr>
          <p:cNvSpPr txBox="1"/>
          <p:nvPr/>
        </p:nvSpPr>
        <p:spPr>
          <a:xfrm>
            <a:off x="139321" y="8296149"/>
            <a:ext cx="64710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/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endParaRPr lang="en-US" sz="42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EA048A-1209-4404-A682-CC3C2759E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520" y="1213883"/>
            <a:ext cx="10688130" cy="6568446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2F876C91-1CC3-493D-AFCC-049AA9F2C6DD}"/>
              </a:ext>
            </a:extLst>
          </p:cNvPr>
          <p:cNvGrpSpPr/>
          <p:nvPr/>
        </p:nvGrpSpPr>
        <p:grpSpPr>
          <a:xfrm>
            <a:off x="8543925" y="3000376"/>
            <a:ext cx="7343775" cy="4186238"/>
            <a:chOff x="5695950" y="2000250"/>
            <a:chExt cx="4895850" cy="279082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41A48D4-EA02-4E88-A85A-2983276448BA}"/>
                </a:ext>
              </a:extLst>
            </p:cNvPr>
            <p:cNvCxnSpPr>
              <a:cxnSpLocks/>
            </p:cNvCxnSpPr>
            <p:nvPr/>
          </p:nvCxnSpPr>
          <p:spPr>
            <a:xfrm>
              <a:off x="5695950" y="4705350"/>
              <a:ext cx="457200" cy="8572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C321C05-C038-4976-86D8-A3E7FC0164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3150" y="4779944"/>
              <a:ext cx="457200" cy="1113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70F9A7-A35F-4064-91A4-96BCDD4920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0350" y="4429125"/>
              <a:ext cx="400050" cy="35081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3445A78-7103-4688-923C-73823A42B3EC}"/>
                </a:ext>
              </a:extLst>
            </p:cNvPr>
            <p:cNvCxnSpPr/>
            <p:nvPr/>
          </p:nvCxnSpPr>
          <p:spPr>
            <a:xfrm flipV="1">
              <a:off x="7057411" y="3048000"/>
              <a:ext cx="410189" cy="13348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784A04-32DE-48EF-9A04-EFD8127111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7125" y="2286000"/>
              <a:ext cx="437536" cy="77152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59E6AA7-49F7-4772-8100-B5DB414F326D}"/>
                </a:ext>
              </a:extLst>
            </p:cNvPr>
            <p:cNvCxnSpPr/>
            <p:nvPr/>
          </p:nvCxnSpPr>
          <p:spPr>
            <a:xfrm>
              <a:off x="7914661" y="2276475"/>
              <a:ext cx="467339" cy="1143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98EF87A-F51F-4E86-8C7D-E01F9CD0755D}"/>
                </a:ext>
              </a:extLst>
            </p:cNvPr>
            <p:cNvCxnSpPr/>
            <p:nvPr/>
          </p:nvCxnSpPr>
          <p:spPr>
            <a:xfrm>
              <a:off x="8384561" y="2390775"/>
              <a:ext cx="445114" cy="17145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87E1AAD-D79D-40CB-8988-4AAA872BE9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9061" y="2000250"/>
              <a:ext cx="438764" cy="56197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615E795-8BE2-4D01-B5B1-CCEEC4769C5C}"/>
                </a:ext>
              </a:extLst>
            </p:cNvPr>
            <p:cNvCxnSpPr/>
            <p:nvPr/>
          </p:nvCxnSpPr>
          <p:spPr>
            <a:xfrm>
              <a:off x="9276736" y="2000250"/>
              <a:ext cx="438764" cy="65412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BD5ED73-4C0B-454C-9308-9A57355BA0BA}"/>
                </a:ext>
              </a:extLst>
            </p:cNvPr>
            <p:cNvCxnSpPr>
              <a:cxnSpLocks/>
            </p:cNvCxnSpPr>
            <p:nvPr/>
          </p:nvCxnSpPr>
          <p:spPr>
            <a:xfrm>
              <a:off x="9715500" y="2654372"/>
              <a:ext cx="437536" cy="119099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248389F-92C2-4267-B77C-619357913806}"/>
                </a:ext>
              </a:extLst>
            </p:cNvPr>
            <p:cNvCxnSpPr>
              <a:cxnSpLocks/>
            </p:cNvCxnSpPr>
            <p:nvPr/>
          </p:nvCxnSpPr>
          <p:spPr>
            <a:xfrm>
              <a:off x="10153036" y="3845367"/>
              <a:ext cx="438764" cy="58375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B2CA284-03FC-4513-A649-EF3522681DE8}"/>
              </a:ext>
            </a:extLst>
          </p:cNvPr>
          <p:cNvSpPr txBox="1"/>
          <p:nvPr/>
        </p:nvSpPr>
        <p:spPr>
          <a:xfrm>
            <a:off x="5176910" y="274082"/>
            <a:ext cx="6057828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OẠT ĐỘNG THỰC HÀNH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6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91" grpId="0"/>
      <p:bldP spid="94" grpId="0"/>
      <p:bldP spid="97" grpId="0"/>
      <p:bldP spid="23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1" y="9482101"/>
            <a:ext cx="3601097" cy="779147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DBC9C8-3F79-B93B-9B7E-274471E87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458150"/>
              </p:ext>
            </p:extLst>
          </p:nvPr>
        </p:nvGraphicFramePr>
        <p:xfrm>
          <a:off x="3276600" y="2980669"/>
          <a:ext cx="13335000" cy="730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Hình Bầu dục 5">
            <a:extLst>
              <a:ext uri="{FF2B5EF4-FFF2-40B4-BE49-F238E27FC236}">
                <a16:creationId xmlns:a16="http://schemas.microsoft.com/office/drawing/2014/main" id="{626DB836-A085-6468-6F28-C61CAF76F139}"/>
              </a:ext>
            </a:extLst>
          </p:cNvPr>
          <p:cNvSpPr/>
          <p:nvPr/>
        </p:nvSpPr>
        <p:spPr>
          <a:xfrm>
            <a:off x="31102" y="204403"/>
            <a:ext cx="2026298" cy="1295400"/>
          </a:xfrm>
          <a:prstGeom prst="ellipse">
            <a:avLst/>
          </a:prstGeom>
          <a:solidFill>
            <a:srgbClr val="F46A6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B9E122-CC0B-6AF9-2FFC-C1EA00EB22AF}"/>
              </a:ext>
            </a:extLst>
          </p:cNvPr>
          <p:cNvSpPr txBox="1"/>
          <p:nvPr/>
        </p:nvSpPr>
        <p:spPr>
          <a:xfrm>
            <a:off x="2057400" y="266700"/>
            <a:ext cx="15943252" cy="304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b) Theo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05000" y="1486607"/>
            <a:ext cx="15138353" cy="80822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4814" y="7745891"/>
            <a:ext cx="2778922" cy="25913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61194" y="788533"/>
            <a:ext cx="2329698" cy="1396147"/>
          </a:xfrm>
          <a:prstGeom prst="rect">
            <a:avLst/>
          </a:prstGeom>
        </p:spPr>
      </p:pic>
      <p:sp>
        <p:nvSpPr>
          <p:cNvPr id="3" name="Hộp Văn bản 15">
            <a:extLst>
              <a:ext uri="{FF2B5EF4-FFF2-40B4-BE49-F238E27FC236}">
                <a16:creationId xmlns:a16="http://schemas.microsoft.com/office/drawing/2014/main" id="{7BB991C2-A9B0-C3FB-5659-5196731A514B}"/>
              </a:ext>
            </a:extLst>
          </p:cNvPr>
          <p:cNvSpPr txBox="1"/>
          <p:nvPr/>
        </p:nvSpPr>
        <p:spPr>
          <a:xfrm>
            <a:off x="8267700" y="1707948"/>
            <a:ext cx="17526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7312C-C72F-89E9-B036-3852C855B3ED}"/>
              </a:ext>
            </a:extLst>
          </p:cNvPr>
          <p:cNvSpPr txBox="1"/>
          <p:nvPr/>
        </p:nvSpPr>
        <p:spPr>
          <a:xfrm>
            <a:off x="3169194" y="2757761"/>
            <a:ext cx="11963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F3860F4-0AEC-154A-AB9D-4D9A2AC1F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349864"/>
              </p:ext>
            </p:extLst>
          </p:nvPr>
        </p:nvGraphicFramePr>
        <p:xfrm>
          <a:off x="3055057" y="3909258"/>
          <a:ext cx="12192000" cy="1803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0806">
                  <a:extLst>
                    <a:ext uri="{9D8B030D-6E8A-4147-A177-3AD203B41FA5}">
                      <a16:colId xmlns:a16="http://schemas.microsoft.com/office/drawing/2014/main" val="267637655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73013885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8553688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3830259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051754866"/>
                    </a:ext>
                  </a:extLst>
                </a:gridCol>
                <a:gridCol w="1492794">
                  <a:extLst>
                    <a:ext uri="{9D8B030D-6E8A-4147-A177-3AD203B41FA5}">
                      <a16:colId xmlns:a16="http://schemas.microsoft.com/office/drawing/2014/main" val="615186886"/>
                    </a:ext>
                  </a:extLst>
                </a:gridCol>
              </a:tblGrid>
              <a:tr h="90162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593308"/>
                  </a:ext>
                </a:extLst>
              </a:tr>
              <a:tr h="90162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(cm)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74231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2EDCDCB-E3C9-ECA7-05EB-A7E02E0B3066}"/>
              </a:ext>
            </a:extLst>
          </p:cNvPr>
          <p:cNvSpPr txBox="1"/>
          <p:nvPr/>
        </p:nvSpPr>
        <p:spPr>
          <a:xfrm>
            <a:off x="3169194" y="6362700"/>
            <a:ext cx="121920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2,5 – 1,4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= 1,1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(cm)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600" y="9507853"/>
            <a:ext cx="3601097" cy="779147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7CB6F1A-C508-6C25-9C6C-0ACEEDFD80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093925"/>
              </p:ext>
            </p:extLst>
          </p:nvPr>
        </p:nvGraphicFramePr>
        <p:xfrm>
          <a:off x="1524000" y="2597826"/>
          <a:ext cx="15544800" cy="7689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A9E016C-6A0D-13B5-13B4-52FF3402B8AB}"/>
              </a:ext>
            </a:extLst>
          </p:cNvPr>
          <p:cNvSpPr txBox="1"/>
          <p:nvPr/>
        </p:nvSpPr>
        <p:spPr>
          <a:xfrm>
            <a:off x="228600" y="0"/>
            <a:ext cx="1805940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5.33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Phi,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Cho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1950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1980?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1950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1980,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9096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2118707"/>
            <a:ext cx="16230600" cy="60495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01" y="571501"/>
            <a:ext cx="3068276" cy="36806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3559203" y="6288128"/>
            <a:ext cx="3284042" cy="2436162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BF569A-A7D8-F7BB-1FE3-F583089D4B97}"/>
              </a:ext>
            </a:extLst>
          </p:cNvPr>
          <p:cNvSpPr txBox="1"/>
          <p:nvPr/>
        </p:nvSpPr>
        <p:spPr>
          <a:xfrm>
            <a:off x="3505200" y="3094712"/>
            <a:ext cx="11277600" cy="1872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1" b="1" dirty="0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13A25DB-DBA9-FDF4-62D9-752317E0FA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40922" y="266701"/>
            <a:ext cx="3666078" cy="3232814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77AB47E-7012-DCBB-C4A4-5E2A409D8C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9307" y="6438900"/>
            <a:ext cx="3415239" cy="305508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0439" y="1401082"/>
            <a:ext cx="15047121" cy="80334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0978" y="7277100"/>
            <a:ext cx="2778922" cy="25913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94773" y="24547"/>
            <a:ext cx="2329698" cy="139614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B59A16E9-0202-9F34-1CEE-038CEBDD3AD8}"/>
              </a:ext>
            </a:extLst>
          </p:cNvPr>
          <p:cNvSpPr/>
          <p:nvPr/>
        </p:nvSpPr>
        <p:spPr>
          <a:xfrm>
            <a:off x="8021308" y="612398"/>
            <a:ext cx="2590800" cy="1351458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CFC784-5A4F-F56F-8AD1-6834923E41D4}"/>
              </a:ext>
            </a:extLst>
          </p:cNvPr>
          <p:cNvSpPr txBox="1"/>
          <p:nvPr/>
        </p:nvSpPr>
        <p:spPr>
          <a:xfrm>
            <a:off x="3830308" y="2249525"/>
            <a:ext cx="10876292" cy="674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Số dân của cả ba châu lục đều tăng theo thời gian.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Từ năm 1950 đến năm 1980, trong ba châu lục, số dân của châu Âu luôn cao nhất, số dân của châu Phi luôn thấp nhất.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Từ 1950 đến 1980 số dân của châu Âu tăng chậm nhất, tăng chưa đến 200 triệu người.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FDCEE80-DBBC-58BD-27CE-8372933304AC}"/>
              </a:ext>
            </a:extLst>
          </p:cNvPr>
          <p:cNvSpPr txBox="1"/>
          <p:nvPr/>
        </p:nvSpPr>
        <p:spPr>
          <a:xfrm>
            <a:off x="12115800" y="-18661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C6997C3-33DD-E41B-1C3A-A4DACAF21F33}"/>
              </a:ext>
            </a:extLst>
          </p:cNvPr>
          <p:cNvSpPr txBox="1"/>
          <p:nvPr/>
        </p:nvSpPr>
        <p:spPr>
          <a:xfrm>
            <a:off x="88381" y="127107"/>
            <a:ext cx="815063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29.png">
            <a:extLst>
              <a:ext uri="{FF2B5EF4-FFF2-40B4-BE49-F238E27FC236}">
                <a16:creationId xmlns:a16="http://schemas.microsoft.com/office/drawing/2014/main" id="{6FCCA9BB-AE6A-6100-0E75-2AB85472E50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326136"/>
            <a:ext cx="11506200" cy="8960864"/>
          </a:xfrm>
          <a:prstGeom prst="rect">
            <a:avLst/>
          </a:prstGeom>
          <a:ln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6F755D-6316-9777-5031-7BB9A6EECF6D}"/>
              </a:ext>
            </a:extLst>
          </p:cNvPr>
          <p:cNvSpPr txBox="1"/>
          <p:nvPr/>
        </p:nvSpPr>
        <p:spPr>
          <a:xfrm>
            <a:off x="11811001" y="1222070"/>
            <a:ext cx="6019800" cy="9026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Biểu đồ biểu diễn các thông tin về vấn đề gì?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Đơn vị thời gian là gì?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Tháng nào cửa hàng có doanh thu cao nhất?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Tháng nào cửa hàng có doanh thu thấp nhất?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Doanh thu của cửa hàng tăng trong những khoảng thời gian nào?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g) Doanh thu của cửa hàng giảm trong những khoảng thời gian nào?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76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8826" y="8185409"/>
            <a:ext cx="550690" cy="812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25600" y="619538"/>
            <a:ext cx="577879" cy="7752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600" y="221293"/>
            <a:ext cx="1947336" cy="23360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956779" y="5450208"/>
            <a:ext cx="2356837" cy="48367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21807" y="-788314"/>
            <a:ext cx="3426782" cy="3546476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B71FE459-94AA-48E1-9BD5-1DB12DA25C6C}"/>
              </a:ext>
            </a:extLst>
          </p:cNvPr>
          <p:cNvSpPr/>
          <p:nvPr/>
        </p:nvSpPr>
        <p:spPr>
          <a:xfrm>
            <a:off x="7848600" y="619295"/>
            <a:ext cx="2590800" cy="1351458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C2588-4BF5-4FDA-EE56-DC9E3BEDDFE1}"/>
              </a:ext>
            </a:extLst>
          </p:cNvPr>
          <p:cNvSpPr txBox="1"/>
          <p:nvPr/>
        </p:nvSpPr>
        <p:spPr>
          <a:xfrm>
            <a:off x="2356757" y="2037443"/>
            <a:ext cx="13574486" cy="695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Biểu đồ biểu diễn thông tin về doanh thu trong 12 tháng của cửa hàng A.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Đơn vị thời gian: tháng.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Tháng doanh thu cao nhất: tháng 12 (85 triệu đồng)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Tháng có doanh thu thấp nhất: tháng 5 (50 triệu đồng).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Tăng trong khoảng: 1-2, 2-3, 3-4, 5-6, 7-8, 10-11, 11-12.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g) Giảm trong khoảng: 4-5, 6-7, 8-9, 9-10.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06600" y="-885980"/>
            <a:ext cx="4080322" cy="2767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005526" y="7886700"/>
            <a:ext cx="6126972" cy="41552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1509599" cy="278617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8A3480-9650-24BB-6673-9961CE6D13A0}"/>
              </a:ext>
            </a:extLst>
          </p:cNvPr>
          <p:cNvSpPr txBox="1"/>
          <p:nvPr/>
        </p:nvSpPr>
        <p:spPr>
          <a:xfrm>
            <a:off x="3505200" y="773224"/>
            <a:ext cx="1036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7E26373-FA00-30E1-CC4C-85A4C6D6FAC3}"/>
              </a:ext>
            </a:extLst>
          </p:cNvPr>
          <p:cNvSpPr txBox="1"/>
          <p:nvPr/>
        </p:nvSpPr>
        <p:spPr>
          <a:xfrm>
            <a:off x="1325761" y="5799148"/>
            <a:ext cx="435887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B33A5C9-6ABA-7DAB-C4B3-BC9C97A32798}"/>
              </a:ext>
            </a:extLst>
          </p:cNvPr>
          <p:cNvSpPr txBox="1"/>
          <p:nvPr/>
        </p:nvSpPr>
        <p:spPr>
          <a:xfrm>
            <a:off x="6812161" y="5799147"/>
            <a:ext cx="466367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2908A1D-EE58-29BB-D413-0FE285A86944}"/>
              </a:ext>
            </a:extLst>
          </p:cNvPr>
          <p:cNvSpPr txBox="1"/>
          <p:nvPr/>
        </p:nvSpPr>
        <p:spPr>
          <a:xfrm>
            <a:off x="12603361" y="5826361"/>
            <a:ext cx="4770239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 đồ hình quạt tròn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Đồ họa 17" descr="Dolphin outline">
            <a:extLst>
              <a:ext uri="{FF2B5EF4-FFF2-40B4-BE49-F238E27FC236}">
                <a16:creationId xmlns:a16="http://schemas.microsoft.com/office/drawing/2014/main" id="{AAB9A1AD-C2F1-A377-6CFA-0478055A54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5600" y="3885314"/>
            <a:ext cx="1824923" cy="1824923"/>
          </a:xfrm>
          <a:prstGeom prst="rect">
            <a:avLst/>
          </a:prstGeom>
        </p:spPr>
      </p:pic>
      <p:pic>
        <p:nvPicPr>
          <p:cNvPr id="19" name="Đồ họa 18" descr="Dolphin outline">
            <a:extLst>
              <a:ext uri="{FF2B5EF4-FFF2-40B4-BE49-F238E27FC236}">
                <a16:creationId xmlns:a16="http://schemas.microsoft.com/office/drawing/2014/main" id="{6B86C851-6A34-1E58-FE74-F6DCFB9281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4876" y="3885313"/>
            <a:ext cx="1824923" cy="1824923"/>
          </a:xfrm>
          <a:prstGeom prst="rect">
            <a:avLst/>
          </a:prstGeom>
        </p:spPr>
      </p:pic>
      <p:pic>
        <p:nvPicPr>
          <p:cNvPr id="20" name="Đồ họa 19" descr="Dolphin outline">
            <a:extLst>
              <a:ext uri="{FF2B5EF4-FFF2-40B4-BE49-F238E27FC236}">
                <a16:creationId xmlns:a16="http://schemas.microsoft.com/office/drawing/2014/main" id="{56F36EC9-EB35-948E-97E5-AD0ADF8434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107730" y="3974224"/>
            <a:ext cx="1824923" cy="18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627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11944" y="1709493"/>
            <a:ext cx="12864111" cy="68680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61014" y="1219987"/>
            <a:ext cx="2067774" cy="21399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6421" y="6472291"/>
            <a:ext cx="2778922" cy="25913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796165" y="1028700"/>
            <a:ext cx="2329698" cy="1396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141149" y="690972"/>
            <a:ext cx="1264194" cy="2817146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A7A6B6C-A3A2-0651-5C91-74F6E929FD30}"/>
              </a:ext>
            </a:extLst>
          </p:cNvPr>
          <p:cNvSpPr txBox="1"/>
          <p:nvPr/>
        </p:nvSpPr>
        <p:spPr>
          <a:xfrm>
            <a:off x="3600367" y="2616134"/>
            <a:ext cx="11087263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THEO!</a:t>
            </a:r>
          </a:p>
        </p:txBody>
      </p:sp>
    </p:spTree>
    <p:extLst>
      <p:ext uri="{BB962C8B-B14F-4D97-AF65-F5344CB8AC3E}">
        <p14:creationId xmlns:p14="http://schemas.microsoft.com/office/powerpoint/2010/main" val="3392356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0BB2838-E56D-4889-845D-201303A818E1}"/>
              </a:ext>
            </a:extLst>
          </p:cNvPr>
          <p:cNvSpPr txBox="1"/>
          <p:nvPr/>
        </p:nvSpPr>
        <p:spPr>
          <a:xfrm>
            <a:off x="419100" y="346576"/>
            <a:ext cx="17868900" cy="9124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nl-NL" sz="4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 : </a:t>
            </a:r>
            <a:r>
              <a:rPr lang="en-US" sz="4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4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4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4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4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spcAft>
                <a:spcPts val="1125"/>
              </a:spcAft>
            </a:pPr>
            <a:r>
              <a:rPr lang="en-US" sz="4200" b="1" kern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spcAft>
                <a:spcPts val="1125"/>
              </a:spcAft>
            </a:pPr>
            <a:r>
              <a:rPr lang="en-US" sz="4200" b="1" kern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spcAft>
                <a:spcPts val="1125"/>
              </a:spcAft>
            </a:pPr>
            <a:r>
              <a:rPr lang="en-US" sz="4200" b="1" kern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mút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spcAft>
                <a:spcPts val="1125"/>
              </a:spcAft>
            </a:pPr>
            <a:r>
              <a:rPr lang="en-US" sz="4200" b="1" kern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22DC95-CDEA-4249-AB41-1D3E8F14AA9A}"/>
              </a:ext>
            </a:extLst>
          </p:cNvPr>
          <p:cNvSpPr/>
          <p:nvPr/>
        </p:nvSpPr>
        <p:spPr>
          <a:xfrm>
            <a:off x="419100" y="7715880"/>
            <a:ext cx="859134" cy="8719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0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801A78-B8DA-4D71-96B6-DC6163A5DEFD}"/>
              </a:ext>
            </a:extLst>
          </p:cNvPr>
          <p:cNvSpPr txBox="1"/>
          <p:nvPr/>
        </p:nvSpPr>
        <p:spPr>
          <a:xfrm>
            <a:off x="498762" y="334589"/>
            <a:ext cx="177892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spcAft>
                <a:spcPts val="1125"/>
              </a:spcAft>
            </a:pPr>
            <a:r>
              <a:rPr lang="nl-NL" sz="4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 :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(FIFA)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2016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2020.</a:t>
            </a:r>
            <a:r>
              <a:rPr lang="en-US" sz="4200" kern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4200" kern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4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ăm</a:t>
            </a:r>
            <a:r>
              <a:rPr lang="en-US" sz="4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2020, </a:t>
            </a:r>
            <a:r>
              <a:rPr lang="en-US" sz="4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4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4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4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4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4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4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4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4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4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Biểu đồ dưới đây cho biết thứ hạng của bóng đá nam Việt Nam trên bảng xếp hạng  (ảnh 1)">
            <a:extLst>
              <a:ext uri="{FF2B5EF4-FFF2-40B4-BE49-F238E27FC236}">
                <a16:creationId xmlns:a16="http://schemas.microsoft.com/office/drawing/2014/main" id="{42EAE1AA-3371-4B4E-B826-BDDFE9CB8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6" y="2573528"/>
            <a:ext cx="10003392" cy="708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DA3C88-2A61-4D10-9800-0708135E00D3}"/>
              </a:ext>
            </a:extLst>
          </p:cNvPr>
          <p:cNvSpPr txBox="1"/>
          <p:nvPr/>
        </p:nvSpPr>
        <p:spPr>
          <a:xfrm>
            <a:off x="11285132" y="2876164"/>
            <a:ext cx="6504107" cy="248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200000"/>
              </a:lnSpc>
            </a:pPr>
            <a:r>
              <a:rPr lang="nl-NL" sz="4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nl-NL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93					</a:t>
            </a:r>
            <a:r>
              <a:rPr lang="nl-NL" sz="4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nl-NL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94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lnSpc>
                <a:spcPct val="200000"/>
              </a:lnSpc>
            </a:pPr>
            <a:r>
              <a:rPr lang="nl-NL" sz="4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nl-NL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100				</a:t>
            </a:r>
            <a:r>
              <a:rPr lang="nl-NL" sz="4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nl-NL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112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3C8BE3-F8B3-450E-9381-54889472EEB0}"/>
              </a:ext>
            </a:extLst>
          </p:cNvPr>
          <p:cNvSpPr/>
          <p:nvPr/>
        </p:nvSpPr>
        <p:spPr>
          <a:xfrm>
            <a:off x="11111349" y="3274562"/>
            <a:ext cx="1967346" cy="9282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5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DEC57F-2F85-4F70-9CF3-36CAEB7A3C7A}"/>
              </a:ext>
            </a:extLst>
          </p:cNvPr>
          <p:cNvSpPr txBox="1"/>
          <p:nvPr/>
        </p:nvSpPr>
        <p:spPr>
          <a:xfrm>
            <a:off x="358179" y="1195974"/>
            <a:ext cx="18050844" cy="1526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spcAft>
                <a:spcPts val="1125"/>
              </a:spcAft>
            </a:pPr>
            <a:r>
              <a:rPr lang="nl-NL" sz="4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3 : 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đậu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spcAft>
                <a:spcPts val="1125"/>
              </a:spcAft>
            </a:pP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đậu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4?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Cho biểu đồ đoạn thẳng biểu diễn chiều cao của một cây đậu trong 5 ngày. (ảnh 1)">
            <a:extLst>
              <a:ext uri="{FF2B5EF4-FFF2-40B4-BE49-F238E27FC236}">
                <a16:creationId xmlns:a16="http://schemas.microsoft.com/office/drawing/2014/main" id="{D7ECB8C4-3523-4C11-A563-77EFD6C17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59" y="2936090"/>
            <a:ext cx="10095275" cy="657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510C5F-98C1-464F-9F8E-BAF275EAB53E}"/>
              </a:ext>
            </a:extLst>
          </p:cNvPr>
          <p:cNvSpPr txBox="1"/>
          <p:nvPr/>
        </p:nvSpPr>
        <p:spPr>
          <a:xfrm>
            <a:off x="10283630" y="4819529"/>
            <a:ext cx="7863692" cy="248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200000"/>
              </a:lnSpc>
            </a:pPr>
            <a:r>
              <a:rPr lang="nl-NL" sz="4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nl-NL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1,4m					</a:t>
            </a:r>
            <a:r>
              <a:rPr lang="nl-NL" sz="4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nl-NL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1,3m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lnSpc>
                <a:spcPct val="200000"/>
              </a:lnSpc>
            </a:pPr>
            <a:r>
              <a:rPr lang="nl-NL" sz="4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nl-NL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1,2m					</a:t>
            </a:r>
            <a:r>
              <a:rPr lang="nl-NL" sz="4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nl-NL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1,1m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E58185-523C-497D-95B7-148FE0B195A9}"/>
              </a:ext>
            </a:extLst>
          </p:cNvPr>
          <p:cNvSpPr/>
          <p:nvPr/>
        </p:nvSpPr>
        <p:spPr>
          <a:xfrm>
            <a:off x="14876585" y="6481187"/>
            <a:ext cx="2306097" cy="10550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7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E0D8EA2-0FEC-4FE9-A021-A29FFBF67263}"/>
              </a:ext>
            </a:extLst>
          </p:cNvPr>
          <p:cNvSpPr txBox="1"/>
          <p:nvPr/>
        </p:nvSpPr>
        <p:spPr>
          <a:xfrm>
            <a:off x="398567" y="241096"/>
            <a:ext cx="176742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spcAft>
                <a:spcPts val="1125"/>
              </a:spcAft>
            </a:pPr>
            <a:r>
              <a:rPr lang="nl-NL" sz="4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4: 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(TNGT)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2016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2020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Cho biểu đồ biểu diễn số vụ tai nạn giao thông (TNGT) của nước ta trong giai đoạn  (ảnh 1)">
            <a:extLst>
              <a:ext uri="{FF2B5EF4-FFF2-40B4-BE49-F238E27FC236}">
                <a16:creationId xmlns:a16="http://schemas.microsoft.com/office/drawing/2014/main" id="{777786F6-63CA-4312-A633-DC06B9B34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17" y="3465763"/>
            <a:ext cx="11284713" cy="596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52C092-C59A-458E-A472-0051E8628846}"/>
              </a:ext>
            </a:extLst>
          </p:cNvPr>
          <p:cNvSpPr txBox="1"/>
          <p:nvPr/>
        </p:nvSpPr>
        <p:spPr>
          <a:xfrm>
            <a:off x="398567" y="1672256"/>
            <a:ext cx="174908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spcAft>
                <a:spcPts val="1125"/>
              </a:spcAft>
            </a:pP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TNGT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2020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2019 (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mười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)?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D565C-4597-4154-A3CA-9084248F89A9}"/>
              </a:ext>
            </a:extLst>
          </p:cNvPr>
          <p:cNvSpPr txBox="1"/>
          <p:nvPr/>
        </p:nvSpPr>
        <p:spPr>
          <a:xfrm>
            <a:off x="793481" y="3103416"/>
            <a:ext cx="6115679" cy="5066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200000"/>
              </a:lnSpc>
            </a:pPr>
            <a:r>
              <a:rPr lang="nl-NL" sz="4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nl-NL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16,7%				</a:t>
            </a:r>
          </a:p>
          <a:p>
            <a:pPr defTabSz="685800">
              <a:lnSpc>
                <a:spcPct val="200000"/>
              </a:lnSpc>
            </a:pPr>
            <a:r>
              <a:rPr lang="nl-NL" sz="4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nl-NL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17,7%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lnSpc>
                <a:spcPct val="200000"/>
              </a:lnSpc>
            </a:pPr>
            <a:r>
              <a:rPr lang="nl-NL" sz="4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nl-NL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18,7%					</a:t>
            </a:r>
          </a:p>
          <a:p>
            <a:pPr defTabSz="685800">
              <a:lnSpc>
                <a:spcPct val="200000"/>
              </a:lnSpc>
            </a:pPr>
            <a:r>
              <a:rPr lang="nl-NL" sz="4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nl-NL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19,7%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5EB873-F2FF-4E74-BA24-E2740042B26C}"/>
              </a:ext>
            </a:extLst>
          </p:cNvPr>
          <p:cNvSpPr/>
          <p:nvPr/>
        </p:nvSpPr>
        <p:spPr>
          <a:xfrm>
            <a:off x="667025" y="4793924"/>
            <a:ext cx="2389850" cy="904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8D7EF6-C35B-41F0-A559-204098355A71}"/>
              </a:ext>
            </a:extLst>
          </p:cNvPr>
          <p:cNvSpPr txBox="1"/>
          <p:nvPr/>
        </p:nvSpPr>
        <p:spPr>
          <a:xfrm>
            <a:off x="448830" y="577460"/>
            <a:ext cx="176834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spcAft>
                <a:spcPts val="1125"/>
              </a:spcAft>
            </a:pPr>
            <a:r>
              <a:rPr lang="nl-NL" sz="4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5: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lục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li 100 m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1912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2005: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Biểu đồ dưới đây cho biết kỉ lục thế giới về thời gian chạy cự li 100 m trong  (ảnh 1)">
            <a:extLst>
              <a:ext uri="{FF2B5EF4-FFF2-40B4-BE49-F238E27FC236}">
                <a16:creationId xmlns:a16="http://schemas.microsoft.com/office/drawing/2014/main" id="{E2D33E44-0ADA-4E8E-B17F-5787BC620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390" y="3439781"/>
            <a:ext cx="12565410" cy="566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2514CC-20AD-4065-8225-0DCF4A0707CE}"/>
              </a:ext>
            </a:extLst>
          </p:cNvPr>
          <p:cNvSpPr txBox="1"/>
          <p:nvPr/>
        </p:nvSpPr>
        <p:spPr>
          <a:xfrm>
            <a:off x="448831" y="2008621"/>
            <a:ext cx="171668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spcAft>
                <a:spcPts val="1125"/>
              </a:spcAft>
            </a:pP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1912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2005,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lục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li 100 m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kern="1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4200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F84ED6-5C2F-4F36-814D-C39A2B9A9DCB}"/>
              </a:ext>
            </a:extLst>
          </p:cNvPr>
          <p:cNvSpPr txBox="1"/>
          <p:nvPr/>
        </p:nvSpPr>
        <p:spPr>
          <a:xfrm>
            <a:off x="640174" y="3918796"/>
            <a:ext cx="3583493" cy="5066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200000"/>
              </a:lnSpc>
            </a:pPr>
            <a:r>
              <a:rPr lang="nl-NL" sz="4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0,81 giây</a:t>
            </a:r>
          </a:p>
          <a:p>
            <a:pPr defTabSz="685800">
              <a:lnSpc>
                <a:spcPct val="200000"/>
              </a:lnSpc>
            </a:pPr>
            <a:r>
              <a:rPr lang="nl-NL" sz="4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0,83 giây</a:t>
            </a:r>
            <a:endParaRPr lang="en-US" sz="42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200000"/>
              </a:lnSpc>
            </a:pPr>
            <a:r>
              <a:rPr lang="nl-NL" sz="4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0,85 giây</a:t>
            </a:r>
          </a:p>
          <a:p>
            <a:pPr defTabSz="685800">
              <a:lnSpc>
                <a:spcPct val="200000"/>
              </a:lnSpc>
            </a:pPr>
            <a:r>
              <a:rPr lang="nl-NL" sz="4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0,87 giây</a:t>
            </a:r>
            <a:endParaRPr lang="en-US" sz="42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CF1EDA-C696-4C9A-91ED-167DC9DDAE37}"/>
              </a:ext>
            </a:extLst>
          </p:cNvPr>
          <p:cNvSpPr/>
          <p:nvPr/>
        </p:nvSpPr>
        <p:spPr>
          <a:xfrm>
            <a:off x="448830" y="5616879"/>
            <a:ext cx="3063069" cy="919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5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EA79EA-DB2A-4966-A445-3C81AC586606}"/>
              </a:ext>
            </a:extLst>
          </p:cNvPr>
          <p:cNvGrpSpPr/>
          <p:nvPr/>
        </p:nvGrpSpPr>
        <p:grpSpPr>
          <a:xfrm>
            <a:off x="150780" y="470648"/>
            <a:ext cx="9571443" cy="8635252"/>
            <a:chOff x="1167320" y="1022926"/>
            <a:chExt cx="10466962" cy="5467125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FC537676-85FA-477B-A57A-834C13EFF441}"/>
                </a:ext>
              </a:extLst>
            </p:cNvPr>
            <p:cNvGraphicFramePr/>
            <p:nvPr/>
          </p:nvGraphicFramePr>
          <p:xfrm>
            <a:off x="1167320" y="1022926"/>
            <a:ext cx="10466962" cy="54671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F0CD216-9FDF-428B-AB2F-C11131C3386D}"/>
                </a:ext>
              </a:extLst>
            </p:cNvPr>
            <p:cNvCxnSpPr>
              <a:cxnSpLocks/>
            </p:cNvCxnSpPr>
            <p:nvPr/>
          </p:nvCxnSpPr>
          <p:spPr>
            <a:xfrm>
              <a:off x="1678024" y="6108970"/>
              <a:ext cx="9776298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FED8072-F744-4131-BCA1-4EB19C358F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8024" y="1322961"/>
              <a:ext cx="0" cy="478600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BB74B7F-63D9-4991-AE2A-452DC78752EB}"/>
              </a:ext>
            </a:extLst>
          </p:cNvPr>
          <p:cNvGrpSpPr/>
          <p:nvPr/>
        </p:nvGrpSpPr>
        <p:grpSpPr>
          <a:xfrm>
            <a:off x="1742659" y="2654295"/>
            <a:ext cx="6706918" cy="4938947"/>
            <a:chOff x="2884254" y="2603257"/>
            <a:chExt cx="7393001" cy="28539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E8E79DE-DBAB-4288-A7A2-FC0E87082363}"/>
                </a:ext>
              </a:extLst>
            </p:cNvPr>
            <p:cNvCxnSpPr>
              <a:cxnSpLocks/>
            </p:cNvCxnSpPr>
            <p:nvPr/>
          </p:nvCxnSpPr>
          <p:spPr>
            <a:xfrm>
              <a:off x="2884254" y="4581729"/>
              <a:ext cx="1240274" cy="875488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1C06D0-38F6-47BD-A12C-DCD2A8BA0F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4528" y="2603257"/>
              <a:ext cx="1240274" cy="285396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9727AFF-C575-413D-9D27-9C6EDCBB2C68}"/>
                </a:ext>
              </a:extLst>
            </p:cNvPr>
            <p:cNvCxnSpPr>
              <a:cxnSpLocks/>
            </p:cNvCxnSpPr>
            <p:nvPr/>
          </p:nvCxnSpPr>
          <p:spPr>
            <a:xfrm>
              <a:off x="5340495" y="2603257"/>
              <a:ext cx="1225676" cy="138426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89C0A06-3B79-4D62-A5AA-B110C19F31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5628" y="3733415"/>
              <a:ext cx="1225675" cy="211151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F99E0B4-A0AD-445B-9B5E-9072C840A9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11303" y="3733415"/>
              <a:ext cx="1225678" cy="108274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3073FA-E1D2-454D-90F2-A854E91816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36981" y="4816154"/>
              <a:ext cx="1240274" cy="303684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43034DF-E26E-4B8D-7472-2B652A62F4A8}"/>
              </a:ext>
            </a:extLst>
          </p:cNvPr>
          <p:cNvSpPr txBox="1"/>
          <p:nvPr/>
        </p:nvSpPr>
        <p:spPr>
          <a:xfrm>
            <a:off x="11017761" y="1726517"/>
            <a:ext cx="6858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tabLst>
                <a:tab pos="829628" algn="l"/>
              </a:tabLst>
            </a:pP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1A71D1-80F2-0B3E-63A9-917D3123E7A5}"/>
              </a:ext>
            </a:extLst>
          </p:cNvPr>
          <p:cNvSpPr txBox="1"/>
          <p:nvPr/>
        </p:nvSpPr>
        <p:spPr>
          <a:xfrm>
            <a:off x="9904255" y="2728974"/>
            <a:ext cx="15059303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tabLst>
                <a:tab pos="829628" algn="l"/>
              </a:tabLst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:……………………… </a:t>
            </a:r>
          </a:p>
          <a:p>
            <a:pPr defTabSz="685800">
              <a:lnSpc>
                <a:spcPct val="150000"/>
              </a:lnSpc>
              <a:tabLst>
                <a:tab pos="829628" algn="l"/>
              </a:tabLst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5DE93D-BD9A-15C1-4B26-551BAEC9F225}"/>
              </a:ext>
            </a:extLst>
          </p:cNvPr>
          <p:cNvSpPr txBox="1"/>
          <p:nvPr/>
        </p:nvSpPr>
        <p:spPr>
          <a:xfrm>
            <a:off x="9894896" y="4280562"/>
            <a:ext cx="15759695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tabLst>
                <a:tab pos="829628" algn="l"/>
              </a:tabLst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:………</a:t>
            </a:r>
          </a:p>
          <a:p>
            <a:pPr defTabSz="685800">
              <a:lnSpc>
                <a:spcPct val="150000"/>
              </a:lnSpc>
              <a:tabLst>
                <a:tab pos="829628" algn="l"/>
              </a:tabLst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:….....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27CA96-9A65-1557-4A84-2AB74E98CA38}"/>
              </a:ext>
            </a:extLst>
          </p:cNvPr>
          <p:cNvSpPr txBox="1"/>
          <p:nvPr/>
        </p:nvSpPr>
        <p:spPr>
          <a:xfrm>
            <a:off x="9894896" y="6095221"/>
            <a:ext cx="14081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tabLst>
                <a:tab pos="829628" algn="l"/>
              </a:tabLst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…………..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………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270FBA-FECF-F8C3-A349-521F2C714DED}"/>
              </a:ext>
            </a:extLst>
          </p:cNvPr>
          <p:cNvSpPr txBox="1"/>
          <p:nvPr/>
        </p:nvSpPr>
        <p:spPr>
          <a:xfrm>
            <a:off x="9894896" y="7009388"/>
            <a:ext cx="14081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tabLst>
                <a:tab pos="829628" algn="l"/>
              </a:tabLst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…………..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……....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73874D-4E13-13F4-3B02-F8793C7E1C00}"/>
              </a:ext>
            </a:extLst>
          </p:cNvPr>
          <p:cNvSpPr txBox="1"/>
          <p:nvPr/>
        </p:nvSpPr>
        <p:spPr>
          <a:xfrm>
            <a:off x="8801628" y="8824847"/>
            <a:ext cx="13833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tabLst>
                <a:tab pos="829628" algn="l"/>
              </a:tabLst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:………….……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C0E8B2-1E95-1F5A-18C2-862A05EC650E}"/>
              </a:ext>
            </a:extLst>
          </p:cNvPr>
          <p:cNvSpPr txBox="1"/>
          <p:nvPr/>
        </p:nvSpPr>
        <p:spPr>
          <a:xfrm>
            <a:off x="8801628" y="9640649"/>
            <a:ext cx="14081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mưa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tăng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:……………………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4C2DE2-34E2-B1F5-5483-5B7F22B2E501}"/>
              </a:ext>
            </a:extLst>
          </p:cNvPr>
          <p:cNvSpPr txBox="1"/>
          <p:nvPr/>
        </p:nvSpPr>
        <p:spPr>
          <a:xfrm>
            <a:off x="9995605" y="2654295"/>
            <a:ext cx="8393105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defTabSz="685800">
              <a:lnSpc>
                <a:spcPct val="150000"/>
              </a:lnSpc>
            </a:pP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7A60B3-D5CC-AC64-B269-8F56D42C32D5}"/>
              </a:ext>
            </a:extLst>
          </p:cNvPr>
          <p:cNvSpPr txBox="1"/>
          <p:nvPr/>
        </p:nvSpPr>
        <p:spPr>
          <a:xfrm>
            <a:off x="13659388" y="4198484"/>
            <a:ext cx="1911488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B7BDA6-42C2-CE5D-6993-7AF33F7B7B28}"/>
              </a:ext>
            </a:extLst>
          </p:cNvPr>
          <p:cNvSpPr txBox="1"/>
          <p:nvPr/>
        </p:nvSpPr>
        <p:spPr>
          <a:xfrm>
            <a:off x="13106559" y="5049840"/>
            <a:ext cx="2611878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E42852-415E-AA1F-C811-43D9F151EBBF}"/>
              </a:ext>
            </a:extLst>
          </p:cNvPr>
          <p:cNvSpPr txBox="1"/>
          <p:nvPr/>
        </p:nvSpPr>
        <p:spPr>
          <a:xfrm>
            <a:off x="11080577" y="6074939"/>
            <a:ext cx="261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A2507C-EC77-FB98-2128-0CDAB9974913}"/>
              </a:ext>
            </a:extLst>
          </p:cNvPr>
          <p:cNvSpPr txBox="1"/>
          <p:nvPr/>
        </p:nvSpPr>
        <p:spPr>
          <a:xfrm>
            <a:off x="11017761" y="6946913"/>
            <a:ext cx="261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538C9B-F4D6-9710-319E-49982135D178}"/>
              </a:ext>
            </a:extLst>
          </p:cNvPr>
          <p:cNvSpPr txBox="1"/>
          <p:nvPr/>
        </p:nvSpPr>
        <p:spPr>
          <a:xfrm>
            <a:off x="16536944" y="6039992"/>
            <a:ext cx="261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mm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22CFE9-B023-EA8D-02E3-FB9C0C20453A}"/>
              </a:ext>
            </a:extLst>
          </p:cNvPr>
          <p:cNvSpPr txBox="1"/>
          <p:nvPr/>
        </p:nvSpPr>
        <p:spPr>
          <a:xfrm>
            <a:off x="14882396" y="8767693"/>
            <a:ext cx="496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1-2; 3-4; 5-6; 6-7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EA1A6F-64A7-D1AE-4114-29E10C2E635E}"/>
              </a:ext>
            </a:extLst>
          </p:cNvPr>
          <p:cNvSpPr txBox="1"/>
          <p:nvPr/>
        </p:nvSpPr>
        <p:spPr>
          <a:xfrm>
            <a:off x="16696124" y="6979424"/>
            <a:ext cx="261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mm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5E2A4D-0815-12F4-57AA-B00C4676E9AC}"/>
              </a:ext>
            </a:extLst>
          </p:cNvPr>
          <p:cNvSpPr txBox="1"/>
          <p:nvPr/>
        </p:nvSpPr>
        <p:spPr>
          <a:xfrm>
            <a:off x="14873762" y="9597451"/>
            <a:ext cx="261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2-3; 4-5 </a:t>
            </a:r>
          </a:p>
        </p:txBody>
      </p:sp>
    </p:spTree>
    <p:extLst>
      <p:ext uri="{BB962C8B-B14F-4D97-AF65-F5344CB8AC3E}">
        <p14:creationId xmlns:p14="http://schemas.microsoft.com/office/powerpoint/2010/main" val="32278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52276C-9A4D-4CEC-95BD-855513A40968}"/>
              </a:ext>
            </a:extLst>
          </p:cNvPr>
          <p:cNvSpPr txBox="1"/>
          <p:nvPr/>
        </p:nvSpPr>
        <p:spPr>
          <a:xfrm>
            <a:off x="476656" y="2621604"/>
            <a:ext cx="173346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9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BIỂU ĐỒ ĐOẠN THẲNG (</a:t>
            </a:r>
            <a:r>
              <a:rPr lang="en-US" sz="9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9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5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7037E-7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1348</Words>
  <Application>Microsoft Office PowerPoint</Application>
  <PresentationFormat>Custom</PresentationFormat>
  <Paragraphs>160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Times New Roman</vt:lpstr>
      <vt:lpstr>Calibri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Colorful Kids Science Class  Presentation</dc:title>
  <dc:creator>Lê Thảo</dc:creator>
  <cp:lastModifiedBy>BRAVO</cp:lastModifiedBy>
  <cp:revision>16</cp:revision>
  <dcterms:created xsi:type="dcterms:W3CDTF">2006-08-16T00:00:00Z</dcterms:created>
  <dcterms:modified xsi:type="dcterms:W3CDTF">2023-02-16T07:39:10Z</dcterms:modified>
  <dc:identifier>DAFN8v5n_4A</dc:identifier>
</cp:coreProperties>
</file>