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64" r:id="rId3"/>
    <p:sldId id="258" r:id="rId4"/>
    <p:sldId id="260" r:id="rId5"/>
    <p:sldId id="259" r:id="rId6"/>
    <p:sldId id="257" r:id="rId7"/>
    <p:sldId id="267" r:id="rId8"/>
    <p:sldId id="272" r:id="rId9"/>
    <p:sldId id="274" r:id="rId10"/>
    <p:sldId id="282" r:id="rId11"/>
    <p:sldId id="284" r:id="rId12"/>
    <p:sldId id="261" r:id="rId13"/>
    <p:sldId id="271" r:id="rId14"/>
    <p:sldId id="263" r:id="rId15"/>
    <p:sldId id="283" r:id="rId16"/>
    <p:sldId id="314" r:id="rId17"/>
    <p:sldId id="318" r:id="rId18"/>
    <p:sldId id="319" r:id="rId19"/>
    <p:sldId id="270" r:id="rId20"/>
    <p:sldId id="275" r:id="rId21"/>
    <p:sldId id="280" r:id="rId22"/>
    <p:sldId id="312" r:id="rId23"/>
    <p:sldId id="277" r:id="rId24"/>
    <p:sldId id="285" r:id="rId25"/>
    <p:sldId id="313" r:id="rId26"/>
    <p:sldId id="273" r:id="rId27"/>
    <p:sldId id="321" r:id="rId28"/>
    <p:sldId id="320" r:id="rId29"/>
    <p:sldId id="322" r:id="rId30"/>
    <p:sldId id="276" r:id="rId31"/>
    <p:sldId id="294" r:id="rId32"/>
    <p:sldId id="326" r:id="rId33"/>
    <p:sldId id="327" r:id="rId34"/>
    <p:sldId id="293" r:id="rId35"/>
    <p:sldId id="287" r:id="rId36"/>
    <p:sldId id="288" r:id="rId37"/>
    <p:sldId id="289" r:id="rId38"/>
    <p:sldId id="311" r:id="rId39"/>
    <p:sldId id="291" r:id="rId40"/>
    <p:sldId id="268" r:id="rId41"/>
    <p:sldId id="307" r:id="rId42"/>
    <p:sldId id="308" r:id="rId43"/>
    <p:sldId id="328" r:id="rId44"/>
    <p:sldId id="329" r:id="rId45"/>
    <p:sldId id="330" r:id="rId46"/>
    <p:sldId id="331" r:id="rId47"/>
    <p:sldId id="332" r:id="rId48"/>
    <p:sldId id="333" r:id="rId49"/>
    <p:sldId id="334" r:id="rId50"/>
    <p:sldId id="335" r:id="rId51"/>
    <p:sldId id="262" r:id="rId52"/>
    <p:sldId id="265" r:id="rId53"/>
  </p:sldIdLst>
  <p:sldSz cx="18288000" cy="10287000"/>
  <p:notesSz cx="6858000" cy="9144000"/>
  <p:embeddedFontLs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40" d="100"/>
          <a:sy n="40" d="100"/>
        </p:scale>
        <p:origin x="7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16/12/2022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22</a:t>
            </a:fld>
            <a:endParaRPr lang="en-US"/>
          </a:p>
        </p:txBody>
      </p:sp>
    </p:spTree>
    <p:extLst>
      <p:ext uri="{BB962C8B-B14F-4D97-AF65-F5344CB8AC3E}">
        <p14:creationId xmlns:p14="http://schemas.microsoft.com/office/powerpoint/2010/main" val="201393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48</a:t>
            </a:fld>
            <a:endParaRPr lang="en-US"/>
          </a:p>
        </p:txBody>
      </p:sp>
    </p:spTree>
    <p:extLst>
      <p:ext uri="{BB962C8B-B14F-4D97-AF65-F5344CB8AC3E}">
        <p14:creationId xmlns:p14="http://schemas.microsoft.com/office/powerpoint/2010/main" val="17145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12" Type="http://schemas.openxmlformats.org/officeDocument/2006/relationships/image" Target="../media/image76.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image" Target="../media/image14.svg"/><Relationship Id="rId10" Type="http://schemas.openxmlformats.org/officeDocument/2006/relationships/image" Target="../media/image49.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13" Type="http://schemas.openxmlformats.org/officeDocument/2006/relationships/image" Target="../media/image84.svg"/><Relationship Id="rId17" Type="http://schemas.openxmlformats.org/officeDocument/2006/relationships/image" Target="../media/image53.png"/><Relationship Id="rId2" Type="http://schemas.openxmlformats.org/officeDocument/2006/relationships/image" Target="../media/image44.png"/><Relationship Id="rId16"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51.pn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13"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56.png"/><Relationship Id="rId10"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57.png"/><Relationship Id="rId3" Type="http://schemas.openxmlformats.org/officeDocument/2006/relationships/image" Target="../media/image20.sv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1.png"/><Relationship Id="rId20"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27.png"/><Relationship Id="rId19" Type="http://schemas.openxmlformats.org/officeDocument/2006/relationships/image" Target="../media/image74.svg"/><Relationship Id="rId14" Type="http://schemas.openxmlformats.org/officeDocument/2006/relationships/image" Target="../media/image28.png"/><Relationship Id="rId22" Type="http://schemas.openxmlformats.org/officeDocument/2006/relationships/image" Target="../media/image8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07.svg"/><Relationship Id="rId5" Type="http://schemas.openxmlformats.org/officeDocument/2006/relationships/image" Target="../media/image14.svg"/><Relationship Id="rId49" Type="http://schemas.openxmlformats.org/officeDocument/2006/relationships/image" Target="../media/image353.svg"/><Relationship Id="rId10"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9.svg"/><Relationship Id="rId50" Type="http://schemas.openxmlformats.org/officeDocument/2006/relationships/image" Target="../media/image436.svg"/><Relationship Id="rId7" Type="http://schemas.openxmlformats.org/officeDocument/2006/relationships/image" Target="../media/image65.png"/><Relationship Id="rId12"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6.png"/><Relationship Id="rId5" Type="http://schemas.openxmlformats.org/officeDocument/2006/relationships/image" Target="../media/image14.svg"/><Relationship Id="rId10" Type="http://schemas.openxmlformats.org/officeDocument/2006/relationships/image" Target="../media/image68.sv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1.png"/><Relationship Id="rId7" Type="http://schemas.openxmlformats.org/officeDocument/2006/relationships/image" Target="../media/image68.svg"/><Relationship Id="rId12" Type="http://schemas.openxmlformats.org/officeDocument/2006/relationships/image" Target="../media/image70.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14.svg"/><Relationship Id="rId10" Type="http://schemas.openxmlformats.org/officeDocument/2006/relationships/image" Target="../media/image68.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13" Type="http://schemas.openxmlformats.org/officeDocument/2006/relationships/image" Target="../media/image84.svg"/><Relationship Id="rId39" Type="http://schemas.openxmlformats.org/officeDocument/2006/relationships/image" Target="../media/image540.svg"/><Relationship Id="rId2" Type="http://schemas.openxmlformats.org/officeDocument/2006/relationships/image" Target="../media/image44.png"/><Relationship Id="rId1" Type="http://schemas.openxmlformats.org/officeDocument/2006/relationships/slideLayout" Target="../slideLayouts/slideLayout7.xml"/><Relationship Id="rId40" Type="http://schemas.openxmlformats.org/officeDocument/2006/relationships/image" Target="../media/image54.png"/><Relationship Id="rId11" Type="http://schemas.openxmlformats.org/officeDocument/2006/relationships/image" Target="../media/image60.svg"/><Relationship Id="rId14" Type="http://schemas.openxmlformats.org/officeDocument/2006/relationships/image" Target="../media/image73.png"/></Relationships>
</file>

<file path=ppt/slides/_rels/slide1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74.pn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6.svg"/><Relationship Id="rId15" Type="http://schemas.openxmlformats.org/officeDocument/2006/relationships/image" Target="../media/image76.png"/><Relationship Id="rId14" Type="http://schemas.openxmlformats.org/officeDocument/2006/relationships/image" Target="../media/image75.png"/><Relationship Id="rId27" Type="http://schemas.openxmlformats.org/officeDocument/2006/relationships/image" Target="../media/image26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4.svg"/><Relationship Id="rId12"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13.png"/><Relationship Id="rId4" Type="http://schemas.openxmlformats.org/officeDocument/2006/relationships/image" Target="../media/image11.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3" Type="http://schemas.openxmlformats.org/officeDocument/2006/relationships/image" Target="../media/image84.svg"/><Relationship Id="rId21" Type="http://schemas.microsoft.com/office/2007/relationships/hdphoto" Target="../media/hdphoto1.wdp"/><Relationship Id="rId2" Type="http://schemas.openxmlformats.org/officeDocument/2006/relationships/image" Target="../media/image44.png"/><Relationship Id="rId20" Type="http://schemas.openxmlformats.org/officeDocument/2006/relationships/image" Target="../media/image22.png"/><Relationship Id="rId1" Type="http://schemas.openxmlformats.org/officeDocument/2006/relationships/slideLayout" Target="../slideLayouts/slideLayout7.xml"/><Relationship Id="rId19" Type="http://schemas.openxmlformats.org/officeDocument/2006/relationships/image" Target="../media/image14.svg"/><Relationship Id="rId14" Type="http://schemas.openxmlformats.org/officeDocument/2006/relationships/image" Target="../media/image7.png"/><Relationship Id="rId22" Type="http://schemas.openxmlformats.org/officeDocument/2006/relationships/image" Target="../media/image78.png"/></Relationships>
</file>

<file path=ppt/slides/_rels/slide21.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79.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27.png"/><Relationship Id="rId16" Type="http://schemas.openxmlformats.org/officeDocument/2006/relationships/image" Target="../media/image31.png"/><Relationship Id="rId20" Type="http://schemas.openxmlformats.org/officeDocument/2006/relationships/image" Target="../media/image24.sv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19" Type="http://schemas.openxmlformats.org/officeDocument/2006/relationships/image" Target="../media/image32.png"/><Relationship Id="rId4" Type="http://schemas.openxmlformats.org/officeDocument/2006/relationships/image" Target="../media/image28.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3" Type="http://schemas.openxmlformats.org/officeDocument/2006/relationships/image" Target="../media/image81.png"/><Relationship Id="rId3" Type="http://schemas.openxmlformats.org/officeDocument/2006/relationships/image" Target="../media/image39.png"/><Relationship Id="rId12"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4.png"/><Relationship Id="rId9" Type="http://schemas.openxmlformats.org/officeDocument/2006/relationships/image" Target="../media/image70.svg"/></Relationships>
</file>

<file path=ppt/slides/_rels/slide23.xml.rels><?xml version="1.0" encoding="UTF-8" standalone="yes"?>
<Relationships xmlns="http://schemas.openxmlformats.org/package/2006/relationships"><Relationship Id="rId13" Type="http://schemas.openxmlformats.org/officeDocument/2006/relationships/image" Target="../media/image83.png"/><Relationship Id="rId12" Type="http://schemas.openxmlformats.org/officeDocument/2006/relationships/image" Target="../media/image82.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13" Type="http://schemas.openxmlformats.org/officeDocument/2006/relationships/image" Target="../media/image84.svg"/><Relationship Id="rId21" Type="http://schemas.openxmlformats.org/officeDocument/2006/relationships/image" Target="../media/image86.png"/><Relationship Id="rId2" Type="http://schemas.openxmlformats.org/officeDocument/2006/relationships/image" Target="../media/image44.png"/><Relationship Id="rId16" Type="http://schemas.openxmlformats.org/officeDocument/2006/relationships/image" Target="../media/image85.png"/><Relationship Id="rId20" Type="http://schemas.openxmlformats.org/officeDocument/2006/relationships/image" Target="../media/image80.sv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39.png"/><Relationship Id="rId14" Type="http://schemas.openxmlformats.org/officeDocument/2006/relationships/image" Target="../media/image7.png"/><Relationship Id="rId9" Type="http://schemas.openxmlformats.org/officeDocument/2006/relationships/image" Target="../media/image70.svg"/><Relationship Id="rId22" Type="http://schemas.openxmlformats.org/officeDocument/2006/relationships/image" Target="../media/image87.png"/></Relationships>
</file>

<file path=ppt/slides/_rels/slide25.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54.png"/><Relationship Id="rId12" Type="http://schemas.openxmlformats.org/officeDocument/2006/relationships/image" Target="../media/image39.png"/><Relationship Id="rId7" Type="http://schemas.openxmlformats.org/officeDocument/2006/relationships/image" Target="../media/image68.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36.png"/><Relationship Id="rId9" Type="http://schemas.openxmlformats.org/officeDocument/2006/relationships/image" Target="../media/image70.svg"/><Relationship Id="rId14" Type="http://schemas.openxmlformats.org/officeDocument/2006/relationships/image" Target="../media/image89.png"/></Relationships>
</file>

<file path=ppt/slides/_rels/slide26.xml.rels><?xml version="1.0" encoding="UTF-8" standalone="yes"?>
<Relationships xmlns="http://schemas.openxmlformats.org/package/2006/relationships"><Relationship Id="rId18" Type="http://schemas.openxmlformats.org/officeDocument/2006/relationships/image" Target="../media/image90.png"/><Relationship Id="rId3" Type="http://schemas.openxmlformats.org/officeDocument/2006/relationships/image" Target="../media/image20.svg"/><Relationship Id="rId7"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19" Type="http://schemas.openxmlformats.org/officeDocument/2006/relationships/image" Target="../media/image91.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6.png"/><Relationship Id="rId2" Type="http://schemas.openxmlformats.org/officeDocument/2006/relationships/image" Target="../media/image9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0.sv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8" Type="http://schemas.openxmlformats.org/officeDocument/2006/relationships/image" Target="../media/image102.png"/><Relationship Id="rId39" Type="http://schemas.openxmlformats.org/officeDocument/2006/relationships/image" Target="../media/image540.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73.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9.xml.rels><?xml version="1.0" encoding="UTF-8" standalone="yes"?>
<Relationships xmlns="http://schemas.openxmlformats.org/package/2006/relationships"><Relationship Id="rId39" Type="http://schemas.openxmlformats.org/officeDocument/2006/relationships/image" Target="../media/image540.svg"/><Relationship Id="rId3" Type="http://schemas.openxmlformats.org/officeDocument/2006/relationships/image" Target="../media/image72.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1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08.png"/><Relationship Id="rId3" Type="http://schemas.openxmlformats.org/officeDocument/2006/relationships/image" Target="../media/image389.svg"/><Relationship Id="rId7" Type="http://schemas.openxmlformats.org/officeDocument/2006/relationships/image" Target="../media/image68.svg"/><Relationship Id="rId17" Type="http://schemas.openxmlformats.org/officeDocument/2006/relationships/image" Target="../media/image107.png"/><Relationship Id="rId2" Type="http://schemas.openxmlformats.org/officeDocument/2006/relationships/image" Target="../media/image36.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35.png"/><Relationship Id="rId14" Type="http://schemas.openxmlformats.org/officeDocument/2006/relationships/image" Target="../media/image106.png"/></Relationships>
</file>

<file path=ppt/slides/_rels/slide31.xml.rels><?xml version="1.0" encoding="UTF-8" standalone="yes"?>
<Relationships xmlns="http://schemas.openxmlformats.org/package/2006/relationships"><Relationship Id="rId18" Type="http://schemas.openxmlformats.org/officeDocument/2006/relationships/image" Target="../media/image110.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2.xml.rels><?xml version="1.0" encoding="UTF-8" standalone="yes"?>
<Relationships xmlns="http://schemas.openxmlformats.org/package/2006/relationships"><Relationship Id="rId18" Type="http://schemas.openxmlformats.org/officeDocument/2006/relationships/image" Target="../media/image111.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3.xml.rels><?xml version="1.0" encoding="UTF-8" standalone="yes"?>
<Relationships xmlns="http://schemas.openxmlformats.org/package/2006/relationships"><Relationship Id="rId18" Type="http://schemas.openxmlformats.org/officeDocument/2006/relationships/image" Target="../media/image112.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4.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6.svg"/><Relationship Id="rId15" Type="http://schemas.openxmlformats.org/officeDocument/2006/relationships/image" Target="../media/image114.png"/><Relationship Id="rId10" Type="http://schemas.openxmlformats.org/officeDocument/2006/relationships/image" Target="../media/image44.png"/><Relationship Id="rId9" Type="http://schemas.openxmlformats.org/officeDocument/2006/relationships/image" Target="../media/image80.svg"/><Relationship Id="rId1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NULL"/><Relationship Id="rId4" Type="http://schemas.openxmlformats.org/officeDocument/2006/relationships/image" Target="../media/image1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62.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60.svg"/></Relationships>
</file>

<file path=ppt/slides/_rels/slide40.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39.png"/><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10" Type="http://schemas.openxmlformats.org/officeDocument/2006/relationships/image" Target="../media/image33.png"/><Relationship Id="rId9" Type="http://schemas.openxmlformats.org/officeDocument/2006/relationships/image" Target="../media/image70.svg"/></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7" Type="http://schemas.openxmlformats.org/officeDocument/2006/relationships/image" Target="../media/image68.svg"/><Relationship Id="rId12"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7.xml"/><Relationship Id="rId11" Type="http://schemas.openxmlformats.org/officeDocument/2006/relationships/image" Target="../media/image70.sv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68.svg"/><Relationship Id="rId2" Type="http://schemas.openxmlformats.org/officeDocument/2006/relationships/image" Target="../media/image125.png"/><Relationship Id="rId1" Type="http://schemas.openxmlformats.org/officeDocument/2006/relationships/slideLayout" Target="../slideLayouts/slideLayout7.xml"/><Relationship Id="rId9" Type="http://schemas.openxmlformats.org/officeDocument/2006/relationships/image" Target="../media/image70.svg"/></Relationships>
</file>

<file path=ppt/slides/_rels/slide4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4.svg"/><Relationship Id="rId7" Type="http://schemas.openxmlformats.org/officeDocument/2006/relationships/image" Target="../media/image68.svg"/><Relationship Id="rId2" Type="http://schemas.openxmlformats.org/officeDocument/2006/relationships/image" Target="../media/image125.png"/><Relationship Id="rId1" Type="http://schemas.openxmlformats.org/officeDocument/2006/relationships/slideLayout" Target="../slideLayouts/slideLayout7.xml"/><Relationship Id="rId11" Type="http://schemas.openxmlformats.org/officeDocument/2006/relationships/image" Target="../media/image44.png"/><Relationship Id="rId10" Type="http://schemas.openxmlformats.org/officeDocument/2006/relationships/image" Target="../media/image126.png"/><Relationship Id="rId9" Type="http://schemas.openxmlformats.org/officeDocument/2006/relationships/image" Target="../media/image70.svg"/></Relationships>
</file>

<file path=ppt/slides/_rels/slide44.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6.svg"/><Relationship Id="rId10" Type="http://schemas.openxmlformats.org/officeDocument/2006/relationships/image" Target="../media/image44.png"/><Relationship Id="rId9" Type="http://schemas.openxmlformats.org/officeDocument/2006/relationships/image" Target="../media/image80.svg"/></Relationships>
</file>

<file path=ppt/slides/_rels/slide45.xml.rels><?xml version="1.0" encoding="UTF-8" standalone="yes"?>
<Relationships xmlns="http://schemas.openxmlformats.org/package/2006/relationships"><Relationship Id="rId18" Type="http://schemas.openxmlformats.org/officeDocument/2006/relationships/image" Target="../media/image129.png"/><Relationship Id="rId3" Type="http://schemas.openxmlformats.org/officeDocument/2006/relationships/image" Target="../media/image106.png"/><Relationship Id="rId17" Type="http://schemas.openxmlformats.org/officeDocument/2006/relationships/image" Target="../media/image128.png"/><Relationship Id="rId7" Type="http://schemas.openxmlformats.org/officeDocument/2006/relationships/image" Target="../media/image68.svg"/><Relationship Id="rId2" Type="http://schemas.openxmlformats.org/officeDocument/2006/relationships/image" Target="../media/image127.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36.png"/></Relationships>
</file>

<file path=ppt/slides/_rels/slide46.xml.rels><?xml version="1.0" encoding="UTF-8" standalone="yes"?>
<Relationships xmlns="http://schemas.openxmlformats.org/package/2006/relationships"><Relationship Id="rId18" Type="http://schemas.openxmlformats.org/officeDocument/2006/relationships/image" Target="../media/image130.png"/><Relationship Id="rId17" Type="http://schemas.openxmlformats.org/officeDocument/2006/relationships/image" Target="../media/image36.png"/><Relationship Id="rId7" Type="http://schemas.openxmlformats.org/officeDocument/2006/relationships/image" Target="../media/image68.svg"/><Relationship Id="rId2" Type="http://schemas.openxmlformats.org/officeDocument/2006/relationships/image" Target="../media/image106.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131.png"/></Relationships>
</file>

<file path=ppt/slides/_rels/slide47.xml.rels><?xml version="1.0" encoding="UTF-8" standalone="yes"?>
<Relationships xmlns="http://schemas.openxmlformats.org/package/2006/relationships"><Relationship Id="rId18" Type="http://schemas.openxmlformats.org/officeDocument/2006/relationships/image" Target="../media/image133.png"/><Relationship Id="rId12" Type="http://schemas.openxmlformats.org/officeDocument/2006/relationships/image" Target="../media/image6.png"/><Relationship Id="rId17" Type="http://schemas.openxmlformats.org/officeDocument/2006/relationships/image" Target="../media/image132.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19" Type="http://schemas.openxmlformats.org/officeDocument/2006/relationships/image" Target="../media/image134.png"/><Relationship Id="rId9" Type="http://schemas.openxmlformats.org/officeDocument/2006/relationships/image" Target="../media/image70.svg"/></Relationships>
</file>

<file path=ppt/slides/_rels/slide48.xml.rels><?xml version="1.0" encoding="UTF-8" standalone="yes"?>
<Relationships xmlns="http://schemas.openxmlformats.org/package/2006/relationships"><Relationship Id="rId13" Type="http://schemas.openxmlformats.org/officeDocument/2006/relationships/image" Target="../media/image135.png"/><Relationship Id="rId3" Type="http://schemas.openxmlformats.org/officeDocument/2006/relationships/image" Target="../media/image39.png"/><Relationship Id="rId12" Type="http://schemas.openxmlformats.org/officeDocument/2006/relationships/image" Target="../media/image7.png"/><Relationship Id="rId2" Type="http://schemas.openxmlformats.org/officeDocument/2006/relationships/notesSlide" Target="../notesSlides/notesSlide8.xml"/><Relationship Id="rId16"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2.svg"/><Relationship Id="rId5" Type="http://schemas.openxmlformats.org/officeDocument/2006/relationships/image" Target="../media/image14.svg"/><Relationship Id="rId15" Type="http://schemas.openxmlformats.org/officeDocument/2006/relationships/image" Target="../media/image137.png"/><Relationship Id="rId10" Type="http://schemas.openxmlformats.org/officeDocument/2006/relationships/image" Target="../media/image33.png"/><Relationship Id="rId9" Type="http://schemas.openxmlformats.org/officeDocument/2006/relationships/image" Target="../media/image70.svg"/><Relationship Id="rId14" Type="http://schemas.openxmlformats.org/officeDocument/2006/relationships/image" Target="../media/image136.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image" Target="../media/image16.png"/><Relationship Id="rId29" Type="http://schemas.openxmlformats.org/officeDocument/2006/relationships/image" Target="../media/image172.sv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4.svg"/><Relationship Id="rId10" Type="http://schemas.openxmlformats.org/officeDocument/2006/relationships/image" Target="../media/image22.png"/><Relationship Id="rId31" Type="http://schemas.openxmlformats.org/officeDocument/2006/relationships/image" Target="../media/image26.png"/><Relationship Id="rId9" Type="http://schemas.openxmlformats.org/officeDocument/2006/relationships/image" Target="../media/image26.svg"/><Relationship Id="rId14" Type="http://schemas.openxmlformats.org/officeDocument/2006/relationships/image" Target="../media/image24.png"/><Relationship Id="rId30"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5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44.png"/><Relationship Id="rId2" Type="http://schemas.openxmlformats.org/officeDocument/2006/relationships/image" Target="../media/image106.png"/><Relationship Id="rId1" Type="http://schemas.openxmlformats.org/officeDocument/2006/relationships/slideLayout" Target="../slideLayouts/slideLayout7.xml"/><Relationship Id="rId11" Type="http://schemas.openxmlformats.org/officeDocument/2006/relationships/image" Target="../media/image82.svg"/><Relationship Id="rId10" Type="http://schemas.openxmlformats.org/officeDocument/2006/relationships/image" Target="../media/image58.png"/><Relationship Id="rId9" Type="http://schemas.openxmlformats.org/officeDocument/2006/relationships/image" Target="../media/image80.svg"/></Relationships>
</file>

<file path=ppt/slides/_rels/slide5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34.svg"/><Relationship Id="rId7" Type="http://schemas.openxmlformats.org/officeDocument/2006/relationships/image" Target="../media/image110.svg"/><Relationship Id="rId12" Type="http://schemas.openxmlformats.org/officeDocument/2006/relationships/image" Target="../media/image31.png"/><Relationship Id="rId2" Type="http://schemas.openxmlformats.org/officeDocument/2006/relationships/image" Target="../media/image143.png"/><Relationship Id="rId16" Type="http://schemas.openxmlformats.org/officeDocument/2006/relationships/image" Target="../media/image116.svg"/><Relationship Id="rId1" Type="http://schemas.openxmlformats.org/officeDocument/2006/relationships/slideLayout" Target="../slideLayouts/slideLayout7.xml"/><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147.png"/><Relationship Id="rId10" Type="http://schemas.openxmlformats.org/officeDocument/2006/relationships/image" Target="../media/image145.png"/><Relationship Id="rId9" Type="http://schemas.openxmlformats.org/officeDocument/2006/relationships/image" Target="../media/image112.svg"/><Relationship Id="rId14" Type="http://schemas.openxmlformats.org/officeDocument/2006/relationships/image" Target="../media/image146.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2.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4" Type="http://schemas.openxmlformats.org/officeDocument/2006/relationships/image" Target="../media/image2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image" Target="../media/image389.svg"/><Relationship Id="rId42" Type="http://schemas.openxmlformats.org/officeDocument/2006/relationships/image" Target="../media/image393.svg"/><Relationship Id="rId12" Type="http://schemas.openxmlformats.org/officeDocument/2006/relationships/image" Target="../media/image34.png"/><Relationship Id="rId7" Type="http://schemas.openxmlformats.org/officeDocument/2006/relationships/image" Target="../media/image68.svg"/><Relationship Id="rId2" Type="http://schemas.openxmlformats.org/officeDocument/2006/relationships/image" Target="../media/image33.png"/><Relationship Id="rId16" Type="http://schemas.openxmlformats.org/officeDocument/2006/relationships/image" Target="../media/image37.png"/><Relationship Id="rId41"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72.svg"/><Relationship Id="rId40" Type="http://schemas.openxmlformats.org/officeDocument/2006/relationships/image" Target="../media/image426.svg"/><Relationship Id="rId5" Type="http://schemas.openxmlformats.org/officeDocument/2006/relationships/image" Target="../media/image14.svg"/><Relationship Id="rId15" Type="http://schemas.openxmlformats.org/officeDocument/2006/relationships/image" Target="../media/image36.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18" Type="http://schemas.openxmlformats.org/officeDocument/2006/relationships/image" Target="../media/image39.png"/><Relationship Id="rId26" Type="http://schemas.openxmlformats.org/officeDocument/2006/relationships/image" Target="../media/image412.svg"/><Relationship Id="rId3" Type="http://schemas.openxmlformats.org/officeDocument/2006/relationships/image" Target="../media/image20.svg"/><Relationship Id="rId21" Type="http://schemas.openxmlformats.org/officeDocument/2006/relationships/image" Target="../media/image42.png"/><Relationship Id="rId7"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92.svg"/><Relationship Id="rId5" Type="http://schemas.openxmlformats.org/officeDocument/2006/relationships/image" Target="../media/image14.svg"/><Relationship Id="rId19" Type="http://schemas.openxmlformats.org/officeDocument/2006/relationships/image" Target="../media/image40.png"/><Relationship Id="rId9" Type="http://schemas.openxmlformats.org/officeDocument/2006/relationships/image" Target="../media/image70.svg"/><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13" Type="http://schemas.openxmlformats.org/officeDocument/2006/relationships/image" Target="../media/image84.svg"/><Relationship Id="rId51" Type="http://schemas.openxmlformats.org/officeDocument/2006/relationships/image" Target="../media/image47.png"/><Relationship Id="rId50" Type="http://schemas.openxmlformats.org/officeDocument/2006/relationships/image" Target="../media/image436.svg"/><Relationship Id="rId2" Type="http://schemas.openxmlformats.org/officeDocument/2006/relationships/image" Target="../media/image44.png"/><Relationship Id="rId1" Type="http://schemas.openxmlformats.org/officeDocument/2006/relationships/slideLayout" Target="../slideLayouts/slideLayout7.xml"/><Relationship Id="rId15" Type="http://schemas.openxmlformats.org/officeDocument/2006/relationships/image" Target="../media/image46.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6517" y="7353588"/>
            <a:ext cx="5866824" cy="58668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1029">
            <a:off x="13147117" y="-1802728"/>
            <a:ext cx="8038001" cy="5576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356065" y="-1096044"/>
            <a:ext cx="4754496"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16517" y="8091263"/>
            <a:ext cx="4292845" cy="343427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020800" y="6994890"/>
            <a:ext cx="3933132" cy="34826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644184" y="7017789"/>
            <a:ext cx="7315200" cy="63093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08758">
            <a:off x="17001632" y="4833333"/>
            <a:ext cx="1640672" cy="143185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94992" y="5847800"/>
            <a:ext cx="3137057" cy="3011575"/>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292421">
            <a:off x="407648" y="335832"/>
            <a:ext cx="3630358" cy="2881597"/>
          </a:xfrm>
          <a:prstGeom prst="rect">
            <a:avLst/>
          </a:prstGeom>
        </p:spPr>
      </p:pic>
      <p:sp>
        <p:nvSpPr>
          <p:cNvPr id="14" name="Google Shape;7484;p29"/>
          <p:cNvSpPr txBox="1">
            <a:spLocks/>
          </p:cNvSpPr>
          <p:nvPr/>
        </p:nvSpPr>
        <p:spPr>
          <a:xfrm>
            <a:off x="4201769" y="25527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469342" y="4457328"/>
            <a:ext cx="1928976" cy="1855324"/>
          </a:xfrm>
          <a:prstGeom prst="rect">
            <a:avLst/>
          </a:prstGeom>
        </p:spPr>
      </p:pic>
      <p:grpSp>
        <p:nvGrpSpPr>
          <p:cNvPr id="12" name="Group 11"/>
          <p:cNvGrpSpPr/>
          <p:nvPr/>
        </p:nvGrpSpPr>
        <p:grpSpPr>
          <a:xfrm>
            <a:off x="1928400" y="3429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41300" y="4142247"/>
            <a:ext cx="1752600" cy="84885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879919" y="89971"/>
            <a:ext cx="1640672" cy="1431859"/>
          </a:xfrm>
          <a:prstGeom prst="rect">
            <a:avLst/>
          </a:prstGeom>
        </p:spPr>
      </p:pic>
      <p:sp>
        <p:nvSpPr>
          <p:cNvPr id="7" name="Rectangle 6"/>
          <p:cNvSpPr/>
          <p:nvPr/>
        </p:nvSpPr>
        <p:spPr>
          <a:xfrm>
            <a:off x="1928400" y="1429077"/>
            <a:ext cx="14378400" cy="2723823"/>
          </a:xfrm>
          <a:prstGeom prst="rect">
            <a:avLst/>
          </a:prstGeom>
        </p:spPr>
        <p:txBody>
          <a:bodyPr wrap="square">
            <a:spAutoFit/>
          </a:bodyPr>
          <a:lstStyle/>
          <a:p>
            <a:pPr>
              <a:lnSpc>
                <a:spcPct val="150000"/>
              </a:lnSpc>
            </a:pPr>
            <a:r>
              <a:rPr lang="vi-VN" sz="3800" dirty="0" smtClean="0">
                <a:ea typeface="Calibri" panose="020F0502020204030204" pitchFamily="34" charset="0"/>
                <a:cs typeface="Times New Roman" panose="02020603050405020304" pitchFamily="18" charset="0"/>
              </a:rPr>
              <a:t>a</a:t>
            </a:r>
            <a:r>
              <a:rPr lang="vi-VN" sz="3800" dirty="0">
                <a:ea typeface="Calibri" panose="020F0502020204030204" pitchFamily="34" charset="0"/>
                <a:cs typeface="Times New Roman" panose="02020603050405020304" pitchFamily="18" charset="0"/>
              </a:rPr>
              <a:t>) Thể tích của hình lập phương có độ dài cạnh là </a:t>
            </a:r>
            <a:r>
              <a:rPr lang="vi-VN" sz="3800" dirty="0" smtClean="0">
                <a:ea typeface="Calibri" panose="020F0502020204030204" pitchFamily="34" charset="0"/>
                <a:cs typeface="Times New Roman" panose="02020603050405020304" pitchFamily="18" charset="0"/>
              </a:rPr>
              <a:t>6</a:t>
            </a:r>
            <a:r>
              <a:rPr lang="en-US" sz="3800" dirty="0" smtClean="0">
                <a:ea typeface="Calibri" panose="020F0502020204030204" pitchFamily="34" charset="0"/>
                <a:cs typeface="Times New Roman" panose="02020603050405020304" pitchFamily="18" charset="0"/>
              </a:rPr>
              <a:t> </a:t>
            </a:r>
            <a:r>
              <a:rPr lang="vi-VN" sz="3800" dirty="0" smtClean="0">
                <a:ea typeface="Calibri" panose="020F0502020204030204" pitchFamily="34" charset="0"/>
                <a:cs typeface="Times New Roman" panose="02020603050405020304" pitchFamily="18" charset="0"/>
              </a:rPr>
              <a:t>cm</a:t>
            </a:r>
            <a:r>
              <a:rPr lang="vi-VN" sz="3800" dirty="0">
                <a:ea typeface="Calibri" panose="020F0502020204030204" pitchFamily="34" charset="0"/>
                <a:cs typeface="Times New Roman" panose="02020603050405020304" pitchFamily="18" charset="0"/>
              </a:rPr>
              <a:t>;</a:t>
            </a:r>
          </a:p>
          <a:p>
            <a:pPr>
              <a:lnSpc>
                <a:spcPct val="150000"/>
              </a:lnSpc>
            </a:pPr>
            <a:r>
              <a:rPr lang="vi-VN" sz="3800" dirty="0">
                <a:ea typeface="Calibri" panose="020F0502020204030204" pitchFamily="34" charset="0"/>
                <a:cs typeface="Times New Roman" panose="02020603050405020304" pitchFamily="18" charset="0"/>
              </a:rPr>
              <a:t>b) Diện tích của hình thang có độ dài các cạnh đáy là </a:t>
            </a:r>
            <a:r>
              <a:rPr lang="vi-VN" sz="3800" dirty="0" smtClean="0">
                <a:ea typeface="Calibri" panose="020F0502020204030204" pitchFamily="34" charset="0"/>
                <a:cs typeface="Times New Roman" panose="02020603050405020304" pitchFamily="18" charset="0"/>
              </a:rPr>
              <a:t>3 cm,4 cm </a:t>
            </a:r>
            <a:r>
              <a:rPr lang="vi-VN" sz="3800" dirty="0">
                <a:ea typeface="Calibri" panose="020F0502020204030204" pitchFamily="34" charset="0"/>
                <a:cs typeface="Times New Roman" panose="02020603050405020304" pitchFamily="18" charset="0"/>
              </a:rPr>
              <a:t>và chiều cao </a:t>
            </a:r>
            <a:r>
              <a:rPr lang="vi-VN" sz="3800" dirty="0" smtClean="0">
                <a:ea typeface="Calibri" panose="020F0502020204030204" pitchFamily="34" charset="0"/>
                <a:cs typeface="Times New Roman" panose="02020603050405020304" pitchFamily="18" charset="0"/>
              </a:rPr>
              <a:t>5 </a:t>
            </a:r>
            <a:r>
              <a:rPr lang="vi-VN" sz="3800" dirty="0">
                <a:ea typeface="Calibri" panose="020F0502020204030204" pitchFamily="34" charset="0"/>
                <a:cs typeface="Times New Roman" panose="02020603050405020304" pitchFamily="18" charset="0"/>
              </a:rPr>
              <a:t>cm.</a:t>
            </a:r>
          </a:p>
        </p:txBody>
      </p:sp>
      <mc:AlternateContent xmlns:mc="http://schemas.openxmlformats.org/markup-compatibility/2006" xmlns:a14="http://schemas.microsoft.com/office/drawing/2010/main">
        <mc:Choice Requires="a14">
          <p:sp>
            <p:nvSpPr>
              <p:cNvPr id="2" name="Rectangle 1"/>
              <p:cNvSpPr/>
              <p:nvPr/>
            </p:nvSpPr>
            <p:spPr>
              <a:xfrm>
                <a:off x="1928400" y="5091648"/>
                <a:ext cx="14378400" cy="378565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6</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thang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r>
                      <a:rPr lang="en-US" sz="4000">
                        <a:effectLst/>
                        <a:latin typeface="Cambria Math" panose="02040503050406030204" pitchFamily="18" charset="0"/>
                        <a:ea typeface="Calibri" panose="020F0502020204030204" pitchFamily="34" charset="0"/>
                        <a:cs typeface="Arial" panose="020B0604020202020204" pitchFamily="34" charset="0"/>
                      </a:rPr>
                      <m:t>,4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28400" y="5091648"/>
                <a:ext cx="14378400" cy="3785652"/>
              </a:xfrm>
              <a:prstGeom prst="rect">
                <a:avLst/>
              </a:prstGeom>
              <a:blipFill>
                <a:blip r:embed="rId9"/>
                <a:stretch>
                  <a:fillRect l="-1484" r="-763" b="-3060"/>
                </a:stretch>
              </a:blipFill>
            </p:spPr>
            <p:txBody>
              <a:bodyPr/>
              <a:lstStyle/>
              <a:p>
                <a:r>
                  <a:rPr lang="en-US">
                    <a:noFill/>
                  </a:rPr>
                  <a:t> </a:t>
                </a:r>
              </a:p>
            </p:txBody>
          </p:sp>
        </mc:Fallback>
      </mc:AlternateContent>
      <p:sp>
        <p:nvSpPr>
          <p:cNvPr id="3" name="Rectangle 2"/>
          <p:cNvSpPr/>
          <p:nvPr/>
        </p:nvSpPr>
        <p:spPr>
          <a:xfrm>
            <a:off x="7771737" y="419100"/>
            <a:ext cx="5672579" cy="969496"/>
          </a:xfrm>
          <a:prstGeom prst="rect">
            <a:avLst/>
          </a:prstGeom>
        </p:spPr>
        <p:txBody>
          <a:bodyPr wrap="none">
            <a:spAutoFit/>
          </a:bodyPr>
          <a:lstStyle/>
          <a:p>
            <a:pPr lvl="0">
              <a:lnSpc>
                <a:spcPct val="150000"/>
              </a:lnSpc>
            </a:pPr>
            <a:r>
              <a:rPr lang="vi-VN" sz="3800" dirty="0">
                <a:solidFill>
                  <a:prstClr val="black"/>
                </a:solidFill>
                <a:ea typeface="Calibri" panose="020F0502020204030204" pitchFamily="34" charset="0"/>
                <a:cs typeface="Times New Roman" panose="02020603050405020304" pitchFamily="18" charset="0"/>
              </a:rPr>
              <a:t>Viết biểu thức số biểu thị:</a:t>
            </a:r>
          </a:p>
        </p:txBody>
      </p:sp>
      <mc:AlternateContent xmlns:mc="http://schemas.openxmlformats.org/markup-compatibility/2006" xmlns:a14="http://schemas.microsoft.com/office/drawing/2010/main">
        <mc:Choice Requires="a14">
          <p:sp>
            <p:nvSpPr>
              <p:cNvPr id="5" name="Rectangle 4"/>
              <p:cNvSpPr/>
              <p:nvPr/>
            </p:nvSpPr>
            <p:spPr>
              <a:xfrm>
                <a:off x="7671309" y="8851672"/>
                <a:ext cx="464518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671309" y="8851672"/>
                <a:ext cx="4645181" cy="1244828"/>
              </a:xfrm>
              <a:prstGeom prst="rect">
                <a:avLst/>
              </a:prstGeom>
              <a:blipFill>
                <a:blip r:embed="rId10"/>
                <a:stretch>
                  <a:fillRect/>
                </a:stretch>
              </a:blipFill>
            </p:spPr>
            <p:txBody>
              <a:bodyPr/>
              <a:lstStyle/>
              <a:p>
                <a:r>
                  <a:rPr lang="en-US">
                    <a:noFill/>
                  </a:rPr>
                  <a:t> </a:t>
                </a:r>
              </a:p>
            </p:txBody>
          </p:sp>
        </mc:Fallback>
      </mc:AlternateContent>
      <p:pic>
        <p:nvPicPr>
          <p:cNvPr id="15"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92400" y="7846566"/>
            <a:ext cx="5289642" cy="4880868"/>
          </a:xfrm>
          <a:prstGeom prst="rect">
            <a:avLst/>
          </a:prstGeom>
        </p:spPr>
      </p:pic>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91580" y="531270"/>
            <a:ext cx="905034" cy="886933"/>
          </a:xfrm>
          <a:prstGeom prst="rect">
            <a:avLst/>
          </a:prstGeom>
        </p:spPr>
      </p:pic>
      <p:grpSp>
        <p:nvGrpSpPr>
          <p:cNvPr id="13" name="Group 12"/>
          <p:cNvGrpSpPr/>
          <p:nvPr/>
        </p:nvGrpSpPr>
        <p:grpSpPr>
          <a:xfrm>
            <a:off x="6781800" y="571500"/>
            <a:ext cx="5105400" cy="1136203"/>
            <a:chOff x="7162800" y="539360"/>
            <a:chExt cx="4648200" cy="1136203"/>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457200" y="98679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3781" y="258808"/>
            <a:ext cx="1640672" cy="1431859"/>
          </a:xfrm>
          <a:prstGeom prst="rect">
            <a:avLst/>
          </a:prstGeom>
        </p:spPr>
      </p:pic>
      <p:sp>
        <p:nvSpPr>
          <p:cNvPr id="2" name="Rectangle 1"/>
          <p:cNvSpPr/>
          <p:nvPr/>
        </p:nvSpPr>
        <p:spPr>
          <a:xfrm>
            <a:off x="914400" y="2079920"/>
            <a:ext cx="16360789" cy="2862322"/>
          </a:xfrm>
          <a:prstGeom prst="rect">
            <a:avLst/>
          </a:prstGeom>
        </p:spPr>
        <p:txBody>
          <a:bodyPr wrap="square">
            <a:spAutoFit/>
          </a:bodyPr>
          <a:lstStyle/>
          <a:p>
            <a:pPr algn="just">
              <a:lnSpc>
                <a:spcPct val="150000"/>
              </a:lnSpc>
            </a:pPr>
            <a:r>
              <a:rPr lang="vi-VN" sz="4000" dirty="0" smtClean="0">
                <a:ea typeface="Times New Roman" panose="02020603050405020304" pitchFamily="18" charset="0"/>
                <a:cs typeface="Times New Roman" panose="02020603050405020304" pitchFamily="18" charset="0"/>
              </a:rPr>
              <a:t>Viết </a:t>
            </a:r>
            <a:r>
              <a:rPr lang="vi-VN" sz="4000" dirty="0">
                <a:ea typeface="Times New Roman" panose="02020603050405020304" pitchFamily="18" charset="0"/>
                <a:cs typeface="Times New Roman" panose="02020603050405020304" pitchFamily="18" charset="0"/>
              </a:rPr>
              <a:t>biểu thức số biểu thị:</a:t>
            </a:r>
          </a:p>
          <a:p>
            <a:pPr algn="just">
              <a:lnSpc>
                <a:spcPct val="150000"/>
              </a:lnSpc>
            </a:pPr>
            <a:r>
              <a:rPr lang="vi-VN" sz="4000" dirty="0">
                <a:ea typeface="Times New Roman" panose="02020603050405020304" pitchFamily="18" charset="0"/>
                <a:cs typeface="Times New Roman" panose="02020603050405020304" pitchFamily="18" charset="0"/>
              </a:rPr>
              <a:t>a) Diện tích của hình tam giác có độ dài cạnh đáy là 3 cm, chiều cao tương ứng là 5 cm</a:t>
            </a:r>
            <a:r>
              <a:rPr lang="vi-VN" sz="4000" dirty="0" smtClean="0">
                <a:ea typeface="Times New Roman" panose="02020603050405020304" pitchFamily="18" charset="0"/>
                <a:cs typeface="Times New Roman" panose="02020603050405020304" pitchFamily="18" charset="0"/>
              </a:rPr>
              <a:t>;</a:t>
            </a:r>
            <a:endParaRPr lang="vi-VN" sz="4000" dirty="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1883" y="9139515"/>
            <a:ext cx="905034" cy="886933"/>
          </a:xfrm>
          <a:prstGeom prst="rect">
            <a:avLst/>
          </a:prstGeom>
        </p:spPr>
      </p:pic>
      <p:sp>
        <p:nvSpPr>
          <p:cNvPr id="3" name="Rectangle 2"/>
          <p:cNvSpPr/>
          <p:nvPr/>
        </p:nvSpPr>
        <p:spPr>
          <a:xfrm>
            <a:off x="914400" y="6490037"/>
            <a:ext cx="124206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Diện tích của hình tròn có bán kính là 2 cm.</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8186591" y="5041672"/>
                <a:ext cx="2405209" cy="1244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.3.5</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8186591" y="5041672"/>
                <a:ext cx="2405209" cy="1244828"/>
              </a:xfrm>
              <a:prstGeom prst="rect">
                <a:avLst/>
              </a:prstGeom>
              <a:blipFill>
                <a:blip r:embed="rId15"/>
                <a:stretch>
                  <a:fillRect/>
                </a:stretch>
              </a:blipFill>
            </p:spPr>
            <p:txBody>
              <a:bodyPr/>
              <a:lstStyle/>
              <a:p>
                <a:r>
                  <a:rPr lang="en-US">
                    <a:noFill/>
                  </a:rPr>
                  <a:t> </a:t>
                </a:r>
              </a:p>
            </p:txBody>
          </p:sp>
        </mc:Fallback>
      </mc:AlternateContent>
      <p:sp>
        <p:nvSpPr>
          <p:cNvPr id="6" name="Right Arrow 5"/>
          <p:cNvSpPr/>
          <p:nvPr/>
        </p:nvSpPr>
        <p:spPr>
          <a:xfrm>
            <a:off x="7045898" y="545739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8186591" y="8127672"/>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2</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𝜋</m:t>
                      </m:r>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186591" y="8127672"/>
                <a:ext cx="2405209" cy="1118255"/>
              </a:xfrm>
              <a:prstGeom prst="rect">
                <a:avLst/>
              </a:prstGeom>
              <a:blipFill>
                <a:blip r:embed="rId16"/>
                <a:stretch>
                  <a:fillRect/>
                </a:stretch>
              </a:blipFill>
            </p:spPr>
            <p:txBody>
              <a:bodyPr/>
              <a:lstStyle/>
              <a:p>
                <a:r>
                  <a:rPr lang="en-US">
                    <a:noFill/>
                  </a:rPr>
                  <a:t> </a:t>
                </a:r>
              </a:p>
            </p:txBody>
          </p:sp>
        </mc:Fallback>
      </mc:AlternateContent>
      <p:sp>
        <p:nvSpPr>
          <p:cNvPr id="20" name="Right Arrow 19"/>
          <p:cNvSpPr/>
          <p:nvPr/>
        </p:nvSpPr>
        <p:spPr>
          <a:xfrm>
            <a:off x="7009803" y="8480108"/>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30"/>
          <p:cNvPicPr>
            <a:picLocks noChangeAspect="1"/>
          </p:cNvPicPr>
          <p:nvPr/>
        </p:nvPicPr>
        <p:blipFill>
          <a:blip r:embed="rId17"/>
          <a:srcRect/>
          <a:stretch>
            <a:fillRect/>
          </a:stretch>
        </p:blipFill>
        <p:spPr>
          <a:xfrm flipH="1">
            <a:off x="14375905" y="6449892"/>
            <a:ext cx="2919337" cy="3355560"/>
          </a:xfrm>
          <a:prstGeom prst="rect">
            <a:avLst/>
          </a:prstGeom>
        </p:spPr>
      </p:pic>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91968" y="8480741"/>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604675" y="347951"/>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535814" y="2028106"/>
            <a:ext cx="950078" cy="886670"/>
          </a:xfrm>
          <a:prstGeom prst="rect">
            <a:avLst/>
          </a:prstGeom>
        </p:spPr>
      </p:pic>
      <p:sp>
        <p:nvSpPr>
          <p:cNvPr id="22" name="TextBox 21"/>
          <p:cNvSpPr txBox="1"/>
          <p:nvPr/>
        </p:nvSpPr>
        <p:spPr>
          <a:xfrm>
            <a:off x="2533893" y="2170294"/>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535814" y="2953077"/>
            <a:ext cx="15488166" cy="2723823"/>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(cm</a:t>
            </a:r>
            <a:r>
              <a:rPr lang="en-US" sz="3800" dirty="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y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30000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16000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p>
        </p:txBody>
      </p:sp>
      <p:sp>
        <p:nvSpPr>
          <p:cNvPr id="15" name="Oval Callout 14"/>
          <p:cNvSpPr/>
          <p:nvPr/>
        </p:nvSpPr>
        <p:spPr>
          <a:xfrm>
            <a:off x="8403597" y="5981700"/>
            <a:ext cx="1752600" cy="809572"/>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535814" y="7048500"/>
                <a:ext cx="16033060" cy="2929007"/>
              </a:xfrm>
              <a:prstGeom prst="rect">
                <a:avLst/>
              </a:prstGeom>
            </p:spPr>
            <p:txBody>
              <a:bodyPr wrap="square">
                <a:spAutoFit/>
              </a:bodyPr>
              <a:lstStyle/>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Diện</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x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800"/>
                  </a:spcAft>
                </a:pPr>
                <a14:m>
                  <m:oMath xmlns:m="http://schemas.openxmlformats.org/officeDocument/2006/math">
                    <m:r>
                      <a:rPr lang="en-US" sz="3800" i="1" dirty="0" smtClean="0">
                        <a:latin typeface="Cambria Math" panose="02040503050406030204" pitchFamily="18" charset="0"/>
                        <a:ea typeface="Calibri" panose="020F0502020204030204" pitchFamily="34" charset="0"/>
                        <a:cs typeface="Times New Roman" panose="02020603050405020304" pitchFamily="18" charset="0"/>
                      </a:rPr>
                      <m:t>30 000 . 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+ 16 000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𝑦</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35814" y="7048500"/>
                <a:ext cx="16033060" cy="2929007"/>
              </a:xfrm>
              <a:prstGeom prst="rect">
                <a:avLst/>
              </a:prstGeom>
              <a:blipFill>
                <a:blip r:embed="rId14"/>
                <a:stretch>
                  <a:fillRect l="-1141" b="-3742"/>
                </a:stretch>
              </a:blipFill>
            </p:spPr>
            <p:txBody>
              <a:bodyPr/>
              <a:lstStyle/>
              <a:p>
                <a:r>
                  <a:rPr lang="en-US">
                    <a:noFill/>
                  </a:rPr>
                  <a:t> </a:t>
                </a:r>
              </a:p>
            </p:txBody>
          </p:sp>
        </mc:Fallback>
      </mc:AlternateContent>
      <p:pic>
        <p:nvPicPr>
          <p:cNvPr id="4" name="Picture 3"/>
          <p:cNvPicPr>
            <a:picLocks noChangeAspect="1"/>
          </p:cNvPicPr>
          <p:nvPr/>
        </p:nvPicPr>
        <p:blipFill>
          <a:blip r:embed="rId15"/>
          <a:stretch>
            <a:fillRect/>
          </a:stretch>
        </p:blipFill>
        <p:spPr>
          <a:xfrm>
            <a:off x="15240000" y="7136655"/>
            <a:ext cx="2328874" cy="2731245"/>
          </a:xfrm>
          <a:prstGeom prst="rect">
            <a:avLst/>
          </a:prstGeom>
        </p:spPr>
      </p:pic>
      <p:sp>
        <p:nvSpPr>
          <p:cNvPr id="16" name="Rectangle 15"/>
          <p:cNvSpPr/>
          <p:nvPr/>
        </p:nvSpPr>
        <p:spPr>
          <a:xfrm>
            <a:off x="2586492" y="715314"/>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18" name="Oval 17"/>
          <p:cNvSpPr/>
          <p:nvPr/>
        </p:nvSpPr>
        <p:spPr>
          <a:xfrm>
            <a:off x="1126287" y="486770"/>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6" name="Rectangle 5"/>
          <p:cNvSpPr/>
          <p:nvPr/>
        </p:nvSpPr>
        <p:spPr>
          <a:xfrm>
            <a:off x="4103306" y="2028106"/>
            <a:ext cx="5023363" cy="969496"/>
          </a:xfrm>
          <a:prstGeom prst="rect">
            <a:avLst/>
          </a:prstGeom>
        </p:spPr>
        <p:txBody>
          <a:bodyPr wrap="none">
            <a:spAutoFit/>
          </a:bodyPr>
          <a:lstStyle/>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Viết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anim calcmode="lin" valueType="num">
                                      <p:cBhvr>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anim calcmode="lin" valueType="num">
                                      <p:cBhvr>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15" grpId="0" animBg="1"/>
      <p:bldP spid="16" grpId="0"/>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613690">
            <a:off x="1756212" y="1603557"/>
            <a:ext cx="1520372" cy="116377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459200" y="8420100"/>
            <a:ext cx="3639719" cy="3513983"/>
          </a:xfrm>
          <a:prstGeom prst="rect">
            <a:avLst/>
          </a:prstGeom>
        </p:spPr>
      </p:pic>
      <p:grpSp>
        <p:nvGrpSpPr>
          <p:cNvPr id="11" name="Group 10"/>
          <p:cNvGrpSpPr/>
          <p:nvPr/>
        </p:nvGrpSpPr>
        <p:grpSpPr>
          <a:xfrm>
            <a:off x="16459200" y="496068"/>
            <a:ext cx="1446081" cy="1217664"/>
            <a:chOff x="16459200" y="496068"/>
            <a:chExt cx="1446081" cy="1217664"/>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59200" y="919652"/>
              <a:ext cx="823225" cy="407122"/>
            </a:xfrm>
            <a:prstGeom prst="rect">
              <a:avLst/>
            </a:prstGeom>
          </p:spPr>
        </p:pic>
      </p:grpSp>
      <p:sp>
        <p:nvSpPr>
          <p:cNvPr id="17" name="TextBox 16"/>
          <p:cNvSpPr txBox="1"/>
          <p:nvPr/>
        </p:nvSpPr>
        <p:spPr>
          <a:xfrm>
            <a:off x="7377619" y="647700"/>
            <a:ext cx="5029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1F497D"/>
                </a:solidFill>
                <a:latin typeface="Arial" panose="020B0604020202020204" pitchFamily="34" charset="0"/>
                <a:cs typeface="Arial" panose="020B0604020202020204" pitchFamily="34" charset="0"/>
              </a:rPr>
              <a:t>NHẬN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381000" y="2095500"/>
            <a:ext cx="17373600" cy="7660342"/>
          </a:xfrm>
          <a:prstGeom prst="rect">
            <a:avLst/>
          </a:prstGeom>
        </p:spPr>
      </p:pic>
      <p:pic>
        <p:nvPicPr>
          <p:cNvPr id="21"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01689" y="5829300"/>
            <a:ext cx="3022511" cy="4656193"/>
          </a:xfrm>
          <a:prstGeom prst="rect">
            <a:avLst/>
          </a:prstGeom>
        </p:spPr>
      </p:pic>
      <p:sp>
        <p:nvSpPr>
          <p:cNvPr id="3" name="Rectangle 2"/>
          <p:cNvSpPr/>
          <p:nvPr/>
        </p:nvSpPr>
        <p:spPr>
          <a:xfrm>
            <a:off x="3200400" y="3184600"/>
            <a:ext cx="12649200" cy="551824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smtClean="0">
                <a:solidFill>
                  <a:schemeClr val="bg1"/>
                </a:solidFill>
              </a:rPr>
              <a:t>Các </a:t>
            </a:r>
            <a:r>
              <a:rPr lang="vi-VN" sz="4000" dirty="0">
                <a:solidFill>
                  <a:schemeClr val="bg1"/>
                </a:solidFill>
              </a:rPr>
              <a:t>số, biến số được nối với nhau bởi dấu các phép tính cộng, trừ, nhân, chia, nâng lên luỹ thừa làm thành một biểu thức đại số. Đặc biệt, biểu thức số cũng là biểu thức đại số.</a:t>
            </a:r>
          </a:p>
          <a:p>
            <a:pPr marL="571500" indent="-571500" algn="just">
              <a:lnSpc>
                <a:spcPct val="150000"/>
              </a:lnSpc>
              <a:buFont typeface="Arial" panose="020B0604020202020204" pitchFamily="34" charset="0"/>
              <a:buChar char="•"/>
            </a:pPr>
            <a:r>
              <a:rPr lang="vi-VN" sz="4000" dirty="0" smtClean="0">
                <a:solidFill>
                  <a:schemeClr val="bg1"/>
                </a:solidFill>
              </a:rPr>
              <a:t>Trong </a:t>
            </a:r>
            <a:r>
              <a:rPr lang="vi-VN" sz="4000" dirty="0">
                <a:solidFill>
                  <a:schemeClr val="bg1"/>
                </a:solidFill>
              </a:rPr>
              <a:t>biểu thức đại số có thể có các dấu ngoặc để chỉ thứ tự thực hiện các phép tính.</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956575" y="-815326"/>
            <a:ext cx="12264358" cy="1656969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408758">
            <a:off x="17184719" y="151010"/>
            <a:ext cx="1640672" cy="143185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25608" y="8806391"/>
            <a:ext cx="1640672" cy="1431859"/>
          </a:xfrm>
          <a:prstGeom prst="rect">
            <a:avLst/>
          </a:prstGeom>
        </p:spPr>
      </p:pic>
      <p:sp>
        <p:nvSpPr>
          <p:cNvPr id="14" name="TextBox 13"/>
          <p:cNvSpPr txBox="1"/>
          <p:nvPr/>
        </p:nvSpPr>
        <p:spPr>
          <a:xfrm>
            <a:off x="7486403" y="342900"/>
            <a:ext cx="3029197" cy="938719"/>
          </a:xfrm>
          <a:prstGeom prst="rect">
            <a:avLst/>
          </a:prstGeom>
          <a:noFill/>
        </p:spPr>
        <p:txBody>
          <a:bodyPr wrap="square" rtlCol="0">
            <a:spAutoFit/>
          </a:bodyPr>
          <a:lstStyle/>
          <a:p>
            <a:pPr algn="ctr"/>
            <a:r>
              <a:rPr lang="en-US" sz="5500" b="1" dirty="0" smtClean="0">
                <a:solidFill>
                  <a:schemeClr val="tx2"/>
                </a:solidFill>
                <a:latin typeface="Arial" panose="020B0604020202020204" pitchFamily="34" charset="0"/>
                <a:cs typeface="Arial" panose="020B0604020202020204" pitchFamily="34" charset="0"/>
              </a:rPr>
              <a:t>CHÚ Ý</a:t>
            </a:r>
            <a:endParaRPr lang="en-US" sz="55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9630" y="1804898"/>
                <a:ext cx="15121970" cy="7986802"/>
              </a:xfrm>
              <a:prstGeom prst="rect">
                <a:avLst/>
              </a:prstGeom>
            </p:spPr>
            <p:txBody>
              <a:bodyPr wrap="square">
                <a:spAutoFit/>
              </a:bodyPr>
              <a:lstStyle/>
              <a:p>
                <a:pPr marL="571500" indent="-571500">
                  <a:lnSpc>
                    <a:spcPct val="150000"/>
                  </a:lnSpc>
                  <a:buFont typeface="Arial" panose="020B0604020202020204" pitchFamily="34" charset="0"/>
                  <a:buChar char="•"/>
                </a:pPr>
                <a:r>
                  <a:rPr lang="en-US" sz="3800" dirty="0" smtClean="0">
                    <a:latin typeface="Arial" panose="020B0604020202020204" pitchFamily="34" charset="0"/>
                    <a:ea typeface="Calibri" panose="020F0502020204030204" pitchFamily="34" charset="0"/>
                    <a:cs typeface="Arial" panose="020B0604020202020204" pitchFamily="34" charset="0"/>
                  </a:rPr>
                  <a:t>Để </a:t>
                </a:r>
                <a:r>
                  <a:rPr lang="en-US" sz="3800" dirty="0" err="1">
                    <a:latin typeface="Arial" panose="020B0604020202020204" pitchFamily="34" charset="0"/>
                    <a:ea typeface="Calibri" panose="020F0502020204030204" pitchFamily="34" charset="0"/>
                    <a:cs typeface="Arial" panose="020B0604020202020204" pitchFamily="34" charset="0"/>
                  </a:rPr>
                  <a:t>cho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thường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Không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dấu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cũng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chữ</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lvl="0">
                  <a:lnSpc>
                    <a:spcPct val="150000"/>
                  </a:lnSpc>
                  <a:tabLst>
                    <a:tab pos="457200" algn="l"/>
                  </a:tabLst>
                </a:pP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e>
                    </m:d>
                    <m:r>
                      <a:rPr lang="en-US" sz="3800" b="0" i="1" smtClean="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Trong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thực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ta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thể</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những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chất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tắc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𝑧</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𝑥𝑧</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9630" y="1804898"/>
                <a:ext cx="15121970" cy="7986802"/>
              </a:xfrm>
              <a:prstGeom prst="rect">
                <a:avLst/>
              </a:prstGeom>
              <a:blipFill>
                <a:blip r:embed="rId9"/>
                <a:stretch>
                  <a:fillRect l="-1209" r="-1330"/>
                </a:stretch>
              </a:blipFill>
            </p:spPr>
            <p:txBody>
              <a:bodyPr/>
              <a:lstStyle/>
              <a:p>
                <a:r>
                  <a:rPr lang="en-US">
                    <a:noFill/>
                  </a:rPr>
                  <a:t> </a:t>
                </a:r>
              </a:p>
            </p:txBody>
          </p:sp>
        </mc:Fallback>
      </mc:AlternateContent>
      <p:pic>
        <p:nvPicPr>
          <p:cNvPr id="21"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43257" y="7507620"/>
            <a:ext cx="1746285" cy="2587090"/>
          </a:xfrm>
          <a:prstGeom prst="rect">
            <a:avLst/>
          </a:prstGeom>
        </p:spPr>
      </p:pic>
      <p:pic>
        <p:nvPicPr>
          <p:cNvPr id="22"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a:off x="355030" y="1181100"/>
            <a:ext cx="1063343" cy="1007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2796" y="776775"/>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88609" y="199163"/>
            <a:ext cx="1640672" cy="1431859"/>
          </a:xfrm>
          <a:prstGeom prst="rect">
            <a:avLst/>
          </a:prstGeom>
        </p:spPr>
      </p:pic>
      <p:sp>
        <p:nvSpPr>
          <p:cNvPr id="5" name="Rectangle 4"/>
          <p:cNvSpPr/>
          <p:nvPr/>
        </p:nvSpPr>
        <p:spPr>
          <a:xfrm>
            <a:off x="904182" y="2193038"/>
            <a:ext cx="17079018" cy="101566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36196" y="3162300"/>
                <a:ext cx="10134600" cy="353943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36196" y="3162300"/>
                <a:ext cx="10134600" cy="3539430"/>
              </a:xfrm>
              <a:prstGeom prst="rect">
                <a:avLst/>
              </a:prstGeom>
              <a:blipFill>
                <a:blip r:embed="rId6"/>
                <a:stretch>
                  <a:fillRect l="-2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36196" y="5426209"/>
                <a:ext cx="11277600" cy="1850891"/>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36196" y="5426209"/>
                <a:ext cx="11277600" cy="1850891"/>
              </a:xfrm>
              <a:prstGeom prst="rect">
                <a:avLst/>
              </a:prstGeom>
              <a:blipFill>
                <a:blip r:embed="rId7"/>
                <a:stretch>
                  <a:fillRect l="-1946"/>
                </a:stretch>
              </a:blipFill>
            </p:spPr>
            <p:txBody>
              <a:bodyPr/>
              <a:lstStyle/>
              <a:p>
                <a:r>
                  <a:rPr lang="en-US">
                    <a:noFill/>
                  </a:rPr>
                  <a:t> </a:t>
                </a:r>
              </a:p>
            </p:txBody>
          </p:sp>
        </mc:Fallback>
      </mc:AlternateContent>
      <p:pic>
        <p:nvPicPr>
          <p:cNvPr id="15"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68400" y="6351654"/>
            <a:ext cx="3531100" cy="3367787"/>
          </a:xfrm>
          <a:prstGeom prst="rect">
            <a:avLst/>
          </a:prstGeom>
        </p:spPr>
      </p:pic>
      <p:grpSp>
        <p:nvGrpSpPr>
          <p:cNvPr id="16" name="Group 3"/>
          <p:cNvGrpSpPr/>
          <p:nvPr/>
        </p:nvGrpSpPr>
        <p:grpSpPr>
          <a:xfrm>
            <a:off x="-869805" y="951158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51394" flipH="1">
            <a:off x="-294549" y="8333798"/>
            <a:ext cx="1808297" cy="1739253"/>
          </a:xfrm>
          <a:prstGeom prst="rect">
            <a:avLst/>
          </a:prstGeom>
        </p:spPr>
      </p:pic>
      <p:pic>
        <p:nvPicPr>
          <p:cNvPr id="20" name="Picture 7"/>
          <p:cNvPicPr>
            <a:picLocks noChangeAspect="1"/>
          </p:cNvPicPr>
          <p:nvPr/>
        </p:nvPicPr>
        <p:blipFill>
          <a:blip r:embed="rId11"/>
          <a:srcRect/>
          <a:stretch>
            <a:fillRect/>
          </a:stretch>
        </p:blipFill>
        <p:spPr>
          <a:xfrm>
            <a:off x="9443691" y="3452079"/>
            <a:ext cx="990599" cy="984408"/>
          </a:xfrm>
          <a:prstGeom prst="rect">
            <a:avLst/>
          </a:prstGeom>
        </p:spPr>
      </p:pic>
      <p:pic>
        <p:nvPicPr>
          <p:cNvPr id="21" name="Picture 7"/>
          <p:cNvPicPr>
            <a:picLocks noChangeAspect="1"/>
          </p:cNvPicPr>
          <p:nvPr/>
        </p:nvPicPr>
        <p:blipFill>
          <a:blip r:embed="rId11"/>
          <a:srcRect/>
          <a:stretch>
            <a:fillRect/>
          </a:stretch>
        </p:blipFill>
        <p:spPr>
          <a:xfrm>
            <a:off x="8489187" y="4679866"/>
            <a:ext cx="990599" cy="984408"/>
          </a:xfrm>
          <a:prstGeom prst="rect">
            <a:avLst/>
          </a:prstGeom>
        </p:spPr>
      </p:pic>
      <p:pic>
        <p:nvPicPr>
          <p:cNvPr id="23"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a:fillRect/>
          </a:stretch>
        </p:blipFill>
        <p:spPr>
          <a:xfrm>
            <a:off x="11277600" y="6057900"/>
            <a:ext cx="1055392" cy="1017753"/>
          </a:xfrm>
          <a:prstGeom prst="rect">
            <a:avLst/>
          </a:prstGeom>
        </p:spPr>
      </p:pic>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6518240" y="842178"/>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879919" y="89971"/>
            <a:ext cx="1640672" cy="1431859"/>
          </a:xfrm>
          <a:prstGeom prst="rect">
            <a:avLst/>
          </a:prstGeom>
        </p:spPr>
      </p:pic>
      <p:pic>
        <p:nvPicPr>
          <p:cNvPr id="11" name="Picture 10"/>
          <p:cNvPicPr>
            <a:picLocks noChangeAspect="1"/>
          </p:cNvPicPr>
          <p:nvPr/>
        </p:nvPicPr>
        <p:blipFill>
          <a:blip r:embed="rId9"/>
          <a:stretch>
            <a:fillRect/>
          </a:stretch>
        </p:blipFill>
        <p:spPr>
          <a:xfrm>
            <a:off x="6019800" y="7936832"/>
            <a:ext cx="6564094" cy="2146969"/>
          </a:xfrm>
          <a:prstGeom prst="rect">
            <a:avLst/>
          </a:prstGeom>
        </p:spPr>
      </p:pic>
      <p:sp>
        <p:nvSpPr>
          <p:cNvPr id="5" name="Rectangle 4"/>
          <p:cNvSpPr/>
          <p:nvPr/>
        </p:nvSpPr>
        <p:spPr>
          <a:xfrm>
            <a:off x="2811265" y="2586971"/>
            <a:ext cx="9144000" cy="901593"/>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811265" y="5270837"/>
                <a:ext cx="4438010"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811265" y="5270837"/>
                <a:ext cx="4438010" cy="1015663"/>
              </a:xfrm>
              <a:prstGeom prst="rect">
                <a:avLst/>
              </a:prstGeom>
              <a:blipFill>
                <a:blip r:embed="rId10"/>
                <a:stretch>
                  <a:fillRect l="-480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1265" y="4006215"/>
                <a:ext cx="9144000" cy="984885"/>
              </a:xfrm>
              <a:prstGeom prst="rect">
                <a:avLst/>
              </a:prstGeom>
            </p:spPr>
            <p:txBody>
              <a:bodyPr>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811265" y="4006215"/>
                <a:ext cx="9144000" cy="984885"/>
              </a:xfrm>
              <a:prstGeom prst="rect">
                <a:avLst/>
              </a:prstGeom>
              <a:blipFill>
                <a:blip r:embed="rId11"/>
                <a:stretch>
                  <a:fillRect l="-2333" t="-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99540" y="4092997"/>
                <a:ext cx="240520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9299540" y="4092997"/>
                <a:ext cx="2405209" cy="707886"/>
              </a:xfrm>
              <a:prstGeom prst="rect">
                <a:avLst/>
              </a:prstGeom>
              <a:blipFill>
                <a:blip r:embed="rId12"/>
                <a:stretch>
                  <a:fillRect/>
                </a:stretch>
              </a:blipFill>
            </p:spPr>
            <p:txBody>
              <a:bodyPr/>
              <a:lstStyle/>
              <a:p>
                <a:r>
                  <a:rPr lang="en-US">
                    <a:noFill/>
                  </a:rPr>
                  <a:t> </a:t>
                </a:r>
              </a:p>
            </p:txBody>
          </p:sp>
        </mc:Fallback>
      </mc:AlternateContent>
      <p:sp>
        <p:nvSpPr>
          <p:cNvPr id="16" name="Right Arrow 15"/>
          <p:cNvSpPr/>
          <p:nvPr/>
        </p:nvSpPr>
        <p:spPr>
          <a:xfrm>
            <a:off x="8153400" y="4203006"/>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9299540" y="5502414"/>
                <a:ext cx="240520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𝑥</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9299540" y="5502414"/>
                <a:ext cx="2405209" cy="707886"/>
              </a:xfrm>
              <a:prstGeom prst="rect">
                <a:avLst/>
              </a:prstGeom>
              <a:blipFill>
                <a:blip r:embed="rId13"/>
                <a:stretch>
                  <a:fillRect/>
                </a:stretch>
              </a:blipFill>
            </p:spPr>
            <p:txBody>
              <a:bodyPr/>
              <a:lstStyle/>
              <a:p>
                <a:r>
                  <a:rPr lang="en-US">
                    <a:noFill/>
                  </a:rPr>
                  <a:t> </a:t>
                </a:r>
              </a:p>
            </p:txBody>
          </p:sp>
        </mc:Fallback>
      </mc:AlternateContent>
      <p:sp>
        <p:nvSpPr>
          <p:cNvPr id="18" name="Right Arrow 17"/>
          <p:cNvSpPr/>
          <p:nvPr/>
        </p:nvSpPr>
        <p:spPr>
          <a:xfrm>
            <a:off x="8153400" y="5612423"/>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0" name="Picture 25"/>
          <p:cNvPicPr>
            <a:picLocks noChangeAspect="1"/>
          </p:cNvPicPr>
          <p:nvPr/>
        </p:nvPicPr>
        <p:blipFill>
          <a:blip r:embed="rId14"/>
          <a:srcRect/>
          <a:stretch>
            <a:fillRect/>
          </a:stretch>
        </p:blipFill>
        <p:spPr>
          <a:xfrm>
            <a:off x="14325600" y="5191615"/>
            <a:ext cx="2118610" cy="1698113"/>
          </a:xfrm>
          <a:prstGeom prst="rect">
            <a:avLst/>
          </a:prstGeom>
        </p:spPr>
      </p:pic>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131079"/>
            <a:chOff x="7162800" y="539360"/>
            <a:chExt cx="4648200" cy="1131079"/>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3176742" y="2246001"/>
            <a:ext cx="13033974"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Cho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về</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chỉ</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rõ</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biến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nếu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Callout 19"/>
          <p:cNvSpPr/>
          <p:nvPr/>
        </p:nvSpPr>
        <p:spPr>
          <a:xfrm>
            <a:off x="8817429" y="3771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352800" y="5106463"/>
            <a:ext cx="9144000" cy="3170099"/>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Tx/>
              <a:buChar char="-"/>
            </a:pPr>
            <a:r>
              <a:rPr lang="en-US" sz="4000" dirty="0" err="1" smtClean="0">
                <a:solidFill>
                  <a:prstClr val="black"/>
                </a:solidFill>
                <a:latin typeface="Arial" panose="020B0604020202020204" pitchFamily="34" charset="0"/>
                <a:cs typeface="Arial" panose="020B0604020202020204" pitchFamily="34" charset="0"/>
              </a:rPr>
              <a:t>Biểu</a:t>
            </a:r>
            <a:r>
              <a:rPr lang="en-US" sz="4000" dirty="0" smtClean="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số</a:t>
            </a:r>
            <a:r>
              <a:rPr lang="en-US" sz="4000" dirty="0" smtClean="0">
                <a:solidFill>
                  <a:prstClr val="black"/>
                </a:solidFill>
                <a:latin typeface="Arial" panose="020B060402020202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5</a:t>
            </a:r>
            <a:r>
              <a:rPr lang="en-US" sz="4000" dirty="0">
                <a:latin typeface="Arial" panose="020B0604020202020204" pitchFamily="34" charset="0"/>
                <a:ea typeface="Calibri" panose="020F0502020204030204" pitchFamily="34" charset="0"/>
                <a:cs typeface="Arial" panose="020B0604020202020204" pitchFamily="34" charset="0"/>
              </a:rPr>
              <a:t>. x + 6. </a:t>
            </a:r>
            <a:r>
              <a:rPr lang="en-US" sz="4000" dirty="0" smtClean="0">
                <a:latin typeface="Arial" panose="020B0604020202020204" pitchFamily="34" charset="0"/>
                <a:ea typeface="Calibri" panose="020F0502020204030204" pitchFamily="34" charset="0"/>
                <a:cs typeface="Arial" panose="020B0604020202020204" pitchFamily="34" charset="0"/>
              </a:rPr>
              <a:t>y</a:t>
            </a:r>
          </a:p>
          <a:p>
            <a:pPr marL="571500" indent="-571500">
              <a:lnSpc>
                <a:spcPct val="150000"/>
              </a:lnSpc>
              <a:spcAft>
                <a:spcPts val="1200"/>
              </a:spcAft>
              <a:buFontTx/>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Biến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smtClean="0">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868400" y="7581900"/>
            <a:ext cx="3018643" cy="2180970"/>
          </a:xfrm>
          <a:prstGeom prst="rect">
            <a:avLst/>
          </a:prstGeom>
        </p:spPr>
      </p:pic>
      <p:pic>
        <p:nvPicPr>
          <p:cNvPr id="23" name="Picture 5"/>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673319" y="8432159"/>
            <a:ext cx="1354912" cy="1398620"/>
          </a:xfrm>
          <a:prstGeom prst="rect">
            <a:avLst/>
          </a:prstGeom>
        </p:spPr>
      </p:pic>
    </p:spTree>
    <p:extLst>
      <p:ext uri="{BB962C8B-B14F-4D97-AF65-F5344CB8AC3E}">
        <p14:creationId xmlns:p14="http://schemas.microsoft.com/office/powerpoint/2010/main" val="27603387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2421" y="240403"/>
            <a:ext cx="905034" cy="886933"/>
          </a:xfrm>
          <a:prstGeom prst="rect">
            <a:avLst/>
          </a:prstGeom>
        </p:spPr>
      </p:pic>
      <p:grpSp>
        <p:nvGrpSpPr>
          <p:cNvPr id="13" name="Group 12"/>
          <p:cNvGrpSpPr/>
          <p:nvPr/>
        </p:nvGrpSpPr>
        <p:grpSpPr>
          <a:xfrm>
            <a:off x="1992826" y="190500"/>
            <a:ext cx="5105400" cy="1075303"/>
            <a:chOff x="7162800" y="452704"/>
            <a:chExt cx="4648200" cy="1222859"/>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452704"/>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337119" y="9375068"/>
            <a:ext cx="1640672" cy="1431859"/>
          </a:xfrm>
          <a:prstGeom prst="rect">
            <a:avLst/>
          </a:prstGeom>
        </p:spPr>
      </p:pic>
      <p:sp>
        <p:nvSpPr>
          <p:cNvPr id="2" name="Rectangle 1"/>
          <p:cNvSpPr/>
          <p:nvPr/>
        </p:nvSpPr>
        <p:spPr>
          <a:xfrm>
            <a:off x="7315200" y="302974"/>
            <a:ext cx="90678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Giải bài toán nêu trong phần </a:t>
            </a:r>
            <a:r>
              <a:rPr lang="vi-VN" sz="4000" dirty="0" smtClean="0">
                <a:solidFill>
                  <a:prstClr val="black"/>
                </a:solidFill>
                <a:ea typeface="Times New Roman" panose="02020603050405020304" pitchFamily="18" charset="0"/>
                <a:cs typeface="Times New Roman" panose="02020603050405020304" pitchFamily="18" charset="0"/>
              </a:rPr>
              <a:t>mở đầu.</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3661" y="9362842"/>
            <a:ext cx="905034" cy="886933"/>
          </a:xfrm>
          <a:prstGeom prst="rect">
            <a:avLst/>
          </a:prstGeom>
        </p:spPr>
      </p:pic>
      <p:sp>
        <p:nvSpPr>
          <p:cNvPr id="4" name="Rectangle 3"/>
          <p:cNvSpPr/>
          <p:nvPr/>
        </p:nvSpPr>
        <p:spPr>
          <a:xfrm>
            <a:off x="685800" y="1471037"/>
            <a:ext cx="16916400" cy="563231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Arial" panose="020B0604020202020204" pitchFamily="34" charset="0"/>
              </a:rPr>
              <a:t>Bài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toán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mở</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đầu</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15 quyển vở và 10 chiếc bút bi thì hết 120 000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12 quyển vở và 18 chiếc bút bi thì hết 126 000 đồng. </a:t>
            </a:r>
            <a:r>
              <a:rPr lang="nl-NL" sz="4000" dirty="0" smtClean="0">
                <a:latin typeface="Arial" panose="020B0604020202020204" pitchFamily="34" charset="0"/>
                <a:ea typeface="Calibri" panose="020F0502020204030204" pitchFamily="34" charset="0"/>
                <a:cs typeface="Arial" panose="020B0604020202020204" pitchFamily="34" charset="0"/>
              </a:rPr>
              <a:t>Có </a:t>
            </a:r>
            <a:r>
              <a:rPr lang="nl-NL" sz="4000" dirty="0">
                <a:latin typeface="Arial" panose="020B0604020202020204" pitchFamily="34" charset="0"/>
                <a:ea typeface="Calibri" panose="020F0502020204030204" pitchFamily="34" charset="0"/>
                <a:cs typeface="Arial" panose="020B0604020202020204" pitchFamily="34" charset="0"/>
              </a:rPr>
              <a:t>thể sử dụng một biểu thức để biểu thị số tiền mua a quyển vở và b chiếc bút bi được không</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Oval Callout 21"/>
          <p:cNvSpPr/>
          <p:nvPr/>
        </p:nvSpPr>
        <p:spPr>
          <a:xfrm>
            <a:off x="8153400" y="7059483"/>
            <a:ext cx="1752600" cy="81235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1992826" y="8095033"/>
                <a:ext cx="14384066" cy="1839606"/>
              </a:xfrm>
              <a:prstGeom prst="rect">
                <a:avLst/>
              </a:prstGeom>
            </p:spPr>
            <p:txBody>
              <a:bodyPr wrap="non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tiền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mua</a:t>
                </a:r>
                <a:r>
                  <a:rPr lang="en-US" sz="4000" dirty="0">
                    <a:latin typeface="Arial" panose="020B0604020202020204" pitchFamily="34" charset="0"/>
                    <a:ea typeface="Calibri" panose="020F0502020204030204" pitchFamily="34" charset="0"/>
                    <a:cs typeface="Times New Roman" panose="02020603050405020304" pitchFamily="18" charset="0"/>
                  </a:rPr>
                  <a:t> a </a:t>
                </a:r>
                <a:r>
                  <a:rPr lang="en-US" sz="4000" dirty="0" err="1">
                    <a:latin typeface="Arial" panose="020B0604020202020204" pitchFamily="34" charset="0"/>
                    <a:ea typeface="Calibri" panose="020F0502020204030204" pitchFamily="34" charset="0"/>
                    <a:cs typeface="Times New Roman" panose="02020603050405020304" pitchFamily="18" charset="0"/>
                  </a:rPr>
                  <a:t>quyển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vở</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b </a:t>
                </a:r>
                <a:r>
                  <a:rPr lang="en-US" sz="4000" dirty="0" err="1">
                    <a:latin typeface="Arial" panose="020B0604020202020204" pitchFamily="34" charset="0"/>
                    <a:ea typeface="Calibri" panose="020F0502020204030204" pitchFamily="34" charset="0"/>
                    <a:cs typeface="Times New Roman" panose="02020603050405020304" pitchFamily="18" charset="0"/>
                  </a:rPr>
                  <a:t>chiếc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bút</a:t>
                </a:r>
                <a:r>
                  <a:rPr lang="en-US" sz="4000" dirty="0">
                    <a:latin typeface="Arial" panose="020B0604020202020204" pitchFamily="34" charset="0"/>
                    <a:ea typeface="Calibri" panose="020F0502020204030204" pitchFamily="34" charset="0"/>
                    <a:cs typeface="Times New Roman" panose="02020603050405020304" pitchFamily="18" charset="0"/>
                  </a:rPr>
                  <a:t> bi</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pP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4000" i="1" dirty="0">
                        <a:latin typeface="Cambria Math" panose="02040503050406030204" pitchFamily="18" charset="0"/>
                        <a:ea typeface="Calibri" panose="020F0502020204030204" pitchFamily="34" charset="0"/>
                        <a:cs typeface="Times New Roman" panose="02020603050405020304" pitchFamily="18" charset="0"/>
                      </a:rPr>
                      <m:t>6000.</m:t>
                    </m:r>
                    <m:r>
                      <a:rPr lang="en-US" sz="4000" i="1" dirty="0">
                        <a:latin typeface="Cambria Math" panose="02040503050406030204" pitchFamily="18" charset="0"/>
                        <a:ea typeface="Calibri" panose="020F0502020204030204" pitchFamily="34" charset="0"/>
                        <a:cs typeface="Times New Roman" panose="02020603050405020304" pitchFamily="18" charset="0"/>
                      </a:rPr>
                      <m:t>𝑎</m:t>
                    </m:r>
                    <m:r>
                      <a:rPr lang="en-US" sz="4000" i="1" dirty="0">
                        <a:latin typeface="Cambria Math" panose="02040503050406030204" pitchFamily="18" charset="0"/>
                        <a:ea typeface="Calibri" panose="020F0502020204030204" pitchFamily="34" charset="0"/>
                        <a:cs typeface="Times New Roman" panose="02020603050405020304" pitchFamily="18" charset="0"/>
                      </a:rPr>
                      <m:t> + 3000</m:t>
                    </m:r>
                    <m:r>
                      <a:rPr lang="en-US" sz="4000" i="1" dirty="0">
                        <a:latin typeface="Cambria Math" panose="02040503050406030204" pitchFamily="18" charset="0"/>
                        <a:ea typeface="Calibri" panose="020F0502020204030204" pitchFamily="34" charset="0"/>
                        <a:cs typeface="Times New Roman" panose="02020603050405020304" pitchFamily="18" charset="0"/>
                      </a:rPr>
                      <m:t>𝑏</m:t>
                    </m:r>
                    <m:r>
                      <a:rPr lang="en-US" sz="4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đồng</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92826" y="8095033"/>
                <a:ext cx="14384066" cy="1839606"/>
              </a:xfrm>
              <a:prstGeom prst="rect">
                <a:avLst/>
              </a:prstGeom>
              <a:blipFill>
                <a:blip r:embed="rId15"/>
                <a:stretch>
                  <a:fillRect l="-1526" r="-509" b="-12583"/>
                </a:stretch>
              </a:blipFill>
            </p:spPr>
            <p:txBody>
              <a:bodyPr/>
              <a:lstStyle/>
              <a:p>
                <a:r>
                  <a:rPr lang="en-US">
                    <a:noFill/>
                  </a:rPr>
                  <a:t> </a:t>
                </a:r>
              </a:p>
            </p:txBody>
          </p:sp>
        </mc:Fallback>
      </mc:AlternateContent>
    </p:spTree>
    <p:extLst>
      <p:ext uri="{BB962C8B-B14F-4D97-AF65-F5344CB8AC3E}">
        <p14:creationId xmlns:p14="http://schemas.microsoft.com/office/powerpoint/2010/main" val="24685006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73118">
            <a:off x="-2274708" y="7594452"/>
            <a:ext cx="5289642" cy="488086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2403" y="1768928"/>
            <a:ext cx="905034" cy="88693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139682" y="8860904"/>
            <a:ext cx="905034" cy="88693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226792" y="266700"/>
            <a:ext cx="905034" cy="886933"/>
          </a:xfrm>
          <a:prstGeom prst="rect">
            <a:avLst/>
          </a:prstGeom>
        </p:spPr>
      </p:pic>
      <p:grpSp>
        <p:nvGrpSpPr>
          <p:cNvPr id="11" name="Group 10"/>
          <p:cNvGrpSpPr/>
          <p:nvPr/>
        </p:nvGrpSpPr>
        <p:grpSpPr>
          <a:xfrm>
            <a:off x="6666398" y="763906"/>
            <a:ext cx="5105400" cy="1131079"/>
            <a:chOff x="7162800" y="452704"/>
            <a:chExt cx="4648200" cy="1286289"/>
          </a:xfrm>
          <a:solidFill>
            <a:srgbClr val="FFE07D"/>
          </a:solidFill>
        </p:grpSpPr>
        <p:grpSp>
          <p:nvGrpSpPr>
            <p:cNvPr id="13" name="Group 6"/>
            <p:cNvGrpSpPr/>
            <p:nvPr/>
          </p:nvGrpSpPr>
          <p:grpSpPr>
            <a:xfrm>
              <a:off x="7162800" y="539360"/>
              <a:ext cx="4648200" cy="1136203"/>
              <a:chOff x="0" y="0"/>
              <a:chExt cx="8385740" cy="2387260"/>
            </a:xfrm>
            <a:grpFill/>
          </p:grpSpPr>
          <p:sp>
            <p:nvSpPr>
              <p:cNvPr id="15"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4" name="Rectangle 13"/>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5</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2072791" y="2386708"/>
            <a:ext cx="10973206" cy="90159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Viết biểu thức đại số biểu thị</a:t>
            </a:r>
            <a:r>
              <a:rPr lang="vi-VN" sz="4000" dirty="0" smtClean="0">
                <a:solidFill>
                  <a:prstClr val="black"/>
                </a:solidFill>
                <a:ea typeface="Times New Roman" panose="02020603050405020304" pitchFamily="18" charset="0"/>
                <a:cs typeface="Times New Roman" panose="02020603050405020304" pitchFamily="18" charset="0"/>
              </a:rPr>
              <a:t>:</a:t>
            </a:r>
            <a:endParaRPr lang="vi-VN" sz="4000" dirty="0">
              <a:solidFill>
                <a:prstClr val="black"/>
              </a:solidFill>
              <a:ea typeface="Times New Roman" panose="02020603050405020304" pitchFamily="18" charset="0"/>
              <a:cs typeface="Times New Roman" panose="02020603050405020304" pitchFamily="18" charset="0"/>
            </a:endParaRPr>
          </a:p>
        </p:txBody>
      </p:sp>
      <p:sp>
        <p:nvSpPr>
          <p:cNvPr id="4" name="Rectangle 3"/>
          <p:cNvSpPr/>
          <p:nvPr/>
        </p:nvSpPr>
        <p:spPr>
          <a:xfrm>
            <a:off x="2044716" y="6384758"/>
            <a:ext cx="12324754"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Ba phẩy mười bốn nhân với bình phương của r.</a:t>
            </a:r>
          </a:p>
        </p:txBody>
      </p:sp>
      <p:sp>
        <p:nvSpPr>
          <p:cNvPr id="5" name="Rectangle 4"/>
          <p:cNvSpPr/>
          <p:nvPr/>
        </p:nvSpPr>
        <p:spPr>
          <a:xfrm>
            <a:off x="2044716" y="3603254"/>
            <a:ext cx="10572153"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a) Tích của tổng x và y với hiệu của x và y;</a:t>
            </a:r>
          </a:p>
        </p:txBody>
      </p:sp>
      <mc:AlternateContent xmlns:mc="http://schemas.openxmlformats.org/markup-compatibility/2006" xmlns:a14="http://schemas.microsoft.com/office/drawing/2010/main">
        <mc:Choice Requires="a14">
          <p:sp>
            <p:nvSpPr>
              <p:cNvPr id="17" name="Rectangle 16"/>
              <p:cNvSpPr/>
              <p:nvPr/>
            </p:nvSpPr>
            <p:spPr>
              <a:xfrm>
                <a:off x="7373358" y="5165876"/>
                <a:ext cx="438640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 </m:t>
                      </m:r>
                      <m:r>
                        <m:rPr>
                          <m:sty m:val="p"/>
                        </m:rPr>
                        <a:rPr lang="en-US" sz="4000" i="1" smtClean="0">
                          <a:latin typeface="Cambria Math" panose="02040503050406030204" pitchFamily="18" charset="0"/>
                        </a:rPr>
                        <m:t>y</m:t>
                      </m:r>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m:t>
                      </m:r>
                      <m:r>
                        <m:rPr>
                          <m:sty m:val="p"/>
                        </m:rPr>
                        <a:rPr lang="en-US" sz="4000" i="1">
                          <a:latin typeface="Cambria Math" panose="02040503050406030204" pitchFamily="18" charset="0"/>
                        </a:rPr>
                        <m:t>y</m:t>
                      </m:r>
                      <m:r>
                        <a:rPr lang="en-US" sz="4000" i="1">
                          <a:latin typeface="Cambria Math" panose="02040503050406030204" pitchFamily="18" charset="0"/>
                        </a:rPr>
                        <m:t>)</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7373358" y="5165876"/>
                <a:ext cx="4386408" cy="707886"/>
              </a:xfrm>
              <a:prstGeom prst="rect">
                <a:avLst/>
              </a:prstGeom>
              <a:blipFill>
                <a:blip r:embed="rId14"/>
                <a:stretch>
                  <a:fillRect/>
                </a:stretch>
              </a:blipFill>
            </p:spPr>
            <p:txBody>
              <a:bodyPr/>
              <a:lstStyle/>
              <a:p>
                <a:r>
                  <a:rPr lang="en-US">
                    <a:noFill/>
                  </a:rPr>
                  <a:t> </a:t>
                </a:r>
              </a:p>
            </p:txBody>
          </p:sp>
        </mc:Fallback>
      </mc:AlternateContent>
      <p:sp>
        <p:nvSpPr>
          <p:cNvPr id="18" name="Right Arrow 17"/>
          <p:cNvSpPr/>
          <p:nvPr/>
        </p:nvSpPr>
        <p:spPr>
          <a:xfrm>
            <a:off x="6232665" y="529888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8230461" y="7857621"/>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effectLst/>
                              <a:latin typeface="Cambria Math" panose="02040503050406030204" pitchFamily="18"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𝑅</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230461" y="7857621"/>
                <a:ext cx="2405209" cy="1118255"/>
              </a:xfrm>
              <a:prstGeom prst="rect">
                <a:avLst/>
              </a:prstGeom>
              <a:blipFill>
                <a:blip r:embed="rId15"/>
                <a:stretch>
                  <a:fillRect/>
                </a:stretch>
              </a:blipFill>
            </p:spPr>
            <p:txBody>
              <a:bodyPr/>
              <a:lstStyle/>
              <a:p>
                <a:r>
                  <a:rPr lang="en-US">
                    <a:noFill/>
                  </a:rPr>
                  <a:t> </a:t>
                </a:r>
              </a:p>
            </p:txBody>
          </p:sp>
        </mc:Fallback>
      </mc:AlternateContent>
      <p:sp>
        <p:nvSpPr>
          <p:cNvPr id="20" name="Right Arrow 19"/>
          <p:cNvSpPr/>
          <p:nvPr/>
        </p:nvSpPr>
        <p:spPr>
          <a:xfrm>
            <a:off x="7053673" y="8210057"/>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14862463" y="5729586"/>
            <a:ext cx="3080330" cy="4256070"/>
          </a:xfrm>
          <a:prstGeom prst="rect">
            <a:avLst/>
          </a:prstGeom>
        </p:spPr>
      </p:pic>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6774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8559160"/>
            <a:ext cx="4051120" cy="414148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849600" y="-824670"/>
            <a:ext cx="4178470" cy="309443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873952" y="-3079467"/>
            <a:ext cx="4051120" cy="414148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415800" y="1489999"/>
            <a:ext cx="5181600" cy="446913"/>
          </a:xfrm>
          <a:prstGeom prst="rect">
            <a:avLst/>
          </a:prstGeom>
        </p:spPr>
      </p:pic>
      <p:sp>
        <p:nvSpPr>
          <p:cNvPr id="15" name="Google Shape;7771;p33"/>
          <p:cNvSpPr txBox="1">
            <a:spLocks/>
          </p:cNvSpPr>
          <p:nvPr/>
        </p:nvSpPr>
        <p:spPr>
          <a:xfrm>
            <a:off x="3901200" y="4953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chemeClr val="bg1"/>
                </a:solidFill>
                <a:latin typeface="Arial" panose="020B0604020202020204" pitchFamily="34" charset="0"/>
              </a:rPr>
              <a:t>KHỞI ĐỘNG</a:t>
            </a:r>
            <a:endParaRPr lang="vi-VN" sz="6000" b="1" kern="0" dirty="0">
              <a:solidFill>
                <a:schemeClr val="bg1"/>
              </a:solidFill>
              <a:latin typeface="Arial" panose="020B0604020202020204" pitchFamily="34" charset="0"/>
            </a:endParaRPr>
          </a:p>
        </p:txBody>
      </p:sp>
      <p:sp>
        <p:nvSpPr>
          <p:cNvPr id="6" name="Rectangle 5"/>
          <p:cNvSpPr/>
          <p:nvPr/>
        </p:nvSpPr>
        <p:spPr>
          <a:xfrm>
            <a:off x="762000" y="2171700"/>
            <a:ext cx="11430000" cy="4708981"/>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đồng.</a:t>
            </a:r>
          </a:p>
          <a:p>
            <a:pPr algn="just">
              <a:lnSpc>
                <a:spcPct val="150000"/>
              </a:lnSpc>
            </a:pPr>
            <a:r>
              <a:rPr lang="vi-VN" sz="4000" dirty="0">
                <a:solidFill>
                  <a:schemeClr val="bg1"/>
                </a:solidFill>
                <a:ea typeface="Calibri" panose="020F0502020204030204" pitchFamily="34" charset="0"/>
                <a:cs typeface="Arial" panose="020B0604020202020204" pitchFamily="34" charset="0"/>
              </a:rPr>
              <a:t>Nếu mua 15 quyển vở và 10 chiếc bút bi thì hết 120 000 đồng</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14"/>
          <a:stretch>
            <a:fillRect/>
          </a:stretch>
        </p:blipFill>
        <p:spPr>
          <a:xfrm>
            <a:off x="12725400" y="2543616"/>
            <a:ext cx="4419600" cy="3785814"/>
          </a:xfrm>
          <a:prstGeom prst="rect">
            <a:avLst/>
          </a:prstGeom>
        </p:spPr>
      </p:pic>
      <p:sp>
        <p:nvSpPr>
          <p:cNvPr id="8" name="Rectangle 7"/>
          <p:cNvSpPr/>
          <p:nvPr/>
        </p:nvSpPr>
        <p:spPr>
          <a:xfrm>
            <a:off x="798094" y="6655660"/>
            <a:ext cx="16727906" cy="286232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mua 12 quyển vở và 18 chiếc bút bi thì hết 126 000 đồng</a:t>
            </a:r>
            <a:r>
              <a:rPr lang="vi-VN" sz="4000" dirty="0" smtClean="0">
                <a:solidFill>
                  <a:prstClr val="white"/>
                </a:solidFill>
                <a:ea typeface="Calibri" panose="020F0502020204030204" pitchFamily="34" charset="0"/>
                <a:cs typeface="Arial" panose="020B0604020202020204" pitchFamily="34" charset="0"/>
              </a:rPr>
              <a:t>.</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pPr>
            <a:r>
              <a:rPr lang="vi-VN" sz="4000" dirty="0">
                <a:solidFill>
                  <a:prstClr val="white"/>
                </a:solidFill>
                <a:ea typeface="Calibri" panose="020F0502020204030204" pitchFamily="34" charset="0"/>
                <a:cs typeface="Arial" panose="020B0604020202020204" pitchFamily="34" charset="0"/>
              </a:rPr>
              <a:t> Có thể sử dụng một biểu thức để biểu thị số tiền mua a quyển vở và b chiếc bút bi được không?</a:t>
            </a:r>
          </a:p>
        </p:txBody>
      </p:sp>
      <p:pic>
        <p:nvPicPr>
          <p:cNvPr id="14" name="Picture 20"/>
          <p:cNvPicPr>
            <a:picLocks noChangeAspect="1"/>
          </p:cNvPicPr>
          <p:nvPr/>
        </p:nvPicPr>
        <p:blipFill>
          <a:blip r:embed="rId15"/>
          <a:srcRect/>
          <a:stretch>
            <a:fillRect/>
          </a:stretch>
        </p:blipFill>
        <p:spPr>
          <a:xfrm>
            <a:off x="6934200" y="8714942"/>
            <a:ext cx="1173899" cy="965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400"/>
                                        <p:tgtEl>
                                          <p:spTgt spid="8"/>
                                        </p:tgtEl>
                                      </p:cBhvr>
                                    </p:animEffect>
                                    <p:anim calcmode="lin" valueType="num">
                                      <p:cBhvr>
                                        <p:cTn id="21" dur="400" fill="hold"/>
                                        <p:tgtEl>
                                          <p:spTgt spid="8"/>
                                        </p:tgtEl>
                                        <p:attrNameLst>
                                          <p:attrName>ppt_x</p:attrName>
                                        </p:attrNameLst>
                                      </p:cBhvr>
                                      <p:tavLst>
                                        <p:tav tm="0">
                                          <p:val>
                                            <p:strVal val="#ppt_x"/>
                                          </p:val>
                                        </p:tav>
                                        <p:tav tm="100000">
                                          <p:val>
                                            <p:strVal val="#ppt_x"/>
                                          </p:val>
                                        </p:tav>
                                      </p:tavLst>
                                    </p:anim>
                                    <p:anim calcmode="lin" valueType="num">
                                      <p:cBhvr>
                                        <p:cTn id="22" dur="4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400"/>
                                        <p:tgtEl>
                                          <p:spTgt spid="14"/>
                                        </p:tgtEl>
                                      </p:cBhvr>
                                    </p:animEffect>
                                    <p:anim calcmode="lin" valueType="num">
                                      <p:cBhvr>
                                        <p:cTn id="26" dur="400" fill="hold"/>
                                        <p:tgtEl>
                                          <p:spTgt spid="14"/>
                                        </p:tgtEl>
                                        <p:attrNameLst>
                                          <p:attrName>ppt_x</p:attrName>
                                        </p:attrNameLst>
                                      </p:cBhvr>
                                      <p:tavLst>
                                        <p:tav tm="0">
                                          <p:val>
                                            <p:strVal val="#ppt_x"/>
                                          </p:val>
                                        </p:tav>
                                        <p:tav tm="100000">
                                          <p:val>
                                            <p:strVal val="#ppt_x"/>
                                          </p:val>
                                        </p:tav>
                                      </p:tavLst>
                                    </p:anim>
                                    <p:anim calcmode="lin" valueType="num">
                                      <p:cBhvr>
                                        <p:cTn id="27" dur="4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4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8389" y="294167"/>
            <a:ext cx="905034" cy="886933"/>
          </a:xfrm>
          <a:prstGeom prst="rect">
            <a:avLst/>
          </a:prstGeom>
        </p:spPr>
      </p:pic>
      <p:grpSp>
        <p:nvGrpSpPr>
          <p:cNvPr id="26" name="Group 3"/>
          <p:cNvGrpSpPr/>
          <p:nvPr/>
        </p:nvGrpSpPr>
        <p:grpSpPr>
          <a:xfrm>
            <a:off x="-228600" y="9893255"/>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2"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408758">
            <a:off x="16997930" y="965089"/>
            <a:ext cx="1640672" cy="1431859"/>
          </a:xfrm>
          <a:prstGeom prst="rect">
            <a:avLst/>
          </a:prstGeom>
        </p:spPr>
      </p:pic>
      <p:pic>
        <p:nvPicPr>
          <p:cNvPr id="2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415050" y="9056052"/>
            <a:ext cx="905034" cy="886933"/>
          </a:xfrm>
          <a:prstGeom prst="rect">
            <a:avLst/>
          </a:prstGeom>
        </p:spPr>
      </p:pic>
      <p:sp>
        <p:nvSpPr>
          <p:cNvPr id="10" name="Oval 9"/>
          <p:cNvSpPr/>
          <p:nvPr/>
        </p:nvSpPr>
        <p:spPr>
          <a:xfrm>
            <a:off x="4631784" y="393689"/>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1" name="Rectangle 10"/>
          <p:cNvSpPr/>
          <p:nvPr/>
        </p:nvSpPr>
        <p:spPr>
          <a:xfrm>
            <a:off x="6096000" y="604857"/>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685800" y="1638300"/>
            <a:ext cx="950078" cy="886670"/>
          </a:xfrm>
          <a:prstGeom prst="rect">
            <a:avLst/>
          </a:prstGeom>
        </p:spPr>
      </p:pic>
      <p:sp>
        <p:nvSpPr>
          <p:cNvPr id="13" name="TextBox 12"/>
          <p:cNvSpPr txBox="1"/>
          <p:nvPr/>
        </p:nvSpPr>
        <p:spPr>
          <a:xfrm>
            <a:off x="1683879" y="1780488"/>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5800" y="2555560"/>
                <a:ext cx="16992600" cy="2748253"/>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ô </a:t>
                </a:r>
                <a:r>
                  <a:rPr lang="en-US" sz="4000" dirty="0" err="1">
                    <a:latin typeface="Arial" panose="020B0604020202020204" pitchFamily="34" charset="0"/>
                    <a:ea typeface="Calibri" panose="020F0502020204030204" pitchFamily="34" charset="0"/>
                    <a:cs typeface="Arial" panose="020B0604020202020204" pitchFamily="34" charset="0"/>
                  </a:rPr>
                  <a:t>tô</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60</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4000" dirty="0">
                    <a:effectLst/>
                    <a:latin typeface="Arial" panose="020B0604020202020204" pitchFamily="34" charset="0"/>
                    <a:ea typeface="Calibri" panose="020F0502020204030204" pitchFamily="34" charset="0"/>
                    <a:cs typeface="Arial" panose="020B0604020202020204" pitchFamily="34" charset="0"/>
                  </a:rPr>
                  <a:t> (h).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685800" y="2555560"/>
                <a:ext cx="16992600" cy="2748253"/>
              </a:xfrm>
              <a:prstGeom prst="rect">
                <a:avLst/>
              </a:prstGeom>
              <a:blipFill>
                <a:blip r:embed="rId22"/>
                <a:stretch>
                  <a:fillRect l="-1292" b="-8647"/>
                </a:stretch>
              </a:blipFill>
            </p:spPr>
            <p:txBody>
              <a:bodyPr/>
              <a:lstStyle/>
              <a:p>
                <a:r>
                  <a:rPr lang="en-US">
                    <a:noFill/>
                  </a:rPr>
                  <a:t> </a:t>
                </a:r>
              </a:p>
            </p:txBody>
          </p:sp>
        </mc:Fallback>
      </mc:AlternateContent>
      <p:sp>
        <p:nvSpPr>
          <p:cNvPr id="15" name="Oval Callout 14"/>
          <p:cNvSpPr/>
          <p:nvPr/>
        </p:nvSpPr>
        <p:spPr>
          <a:xfrm>
            <a:off x="8305800" y="5685766"/>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61737" y="6853178"/>
            <a:ext cx="16832722" cy="2862322"/>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S (km)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theo</a:t>
            </a:r>
            <a:r>
              <a:rPr lang="en-US" sz="4000" dirty="0">
                <a:solidFill>
                  <a:srgbClr val="333333"/>
                </a:solidFill>
                <a:latin typeface="Arial" panose="020B0604020202020204" pitchFamily="34" charset="0"/>
                <a:ea typeface="Times New Roman" panose="02020603050405020304" pitchFamily="18" charset="0"/>
              </a:rPr>
              <a:t> 60t (km)</a:t>
            </a:r>
            <a:endParaRPr lang="en-US" sz="4000" dirty="0">
              <a:latin typeface="Times New Roman" panose="02020603050405020304" pitchFamily="18" charset="0"/>
              <a:ea typeface="Times New Roman" panose="02020603050405020304" pitchFamily="18" charset="0"/>
            </a:endParaRPr>
          </a:p>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thời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gian</a:t>
            </a:r>
            <a:r>
              <a:rPr lang="en-US" sz="4000" dirty="0">
                <a:solidFill>
                  <a:srgbClr val="333333"/>
                </a:solidFill>
                <a:latin typeface="Arial" panose="020B0604020202020204" pitchFamily="34" charset="0"/>
                <a:ea typeface="Times New Roman" panose="02020603050405020304" pitchFamily="18" charset="0"/>
              </a:rPr>
              <a:t> t = 2 (h)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p>
          <a:p>
            <a:pPr algn="ctr">
              <a:lnSpc>
                <a:spcPct val="150000"/>
              </a:lnSpc>
            </a:pPr>
            <a:r>
              <a:rPr lang="en-US" sz="4000" dirty="0" smtClean="0">
                <a:solidFill>
                  <a:srgbClr val="333333"/>
                </a:solidFill>
                <a:latin typeface="Arial" panose="020B0604020202020204" pitchFamily="34" charset="0"/>
                <a:ea typeface="Times New Roman" panose="02020603050405020304" pitchFamily="18" charset="0"/>
              </a:rPr>
              <a:t> </a:t>
            </a:r>
            <a:r>
              <a:rPr lang="en-US" sz="4000" dirty="0">
                <a:solidFill>
                  <a:srgbClr val="333333"/>
                </a:solidFill>
                <a:latin typeface="Arial" panose="020B0604020202020204" pitchFamily="34" charset="0"/>
                <a:ea typeface="Times New Roman" panose="02020603050405020304" pitchFamily="18" charset="0"/>
              </a:rPr>
              <a:t>S = 60 . 2 = 120 (km)</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anim calcmode="lin" valueType="num">
                                      <p:cBhvr>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875" y="1505520"/>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2531" y="8024754"/>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715203" y="7646109"/>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002000" y="-1938432"/>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916860" y="813551"/>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94739" y="1962284"/>
            <a:ext cx="823225" cy="407122"/>
          </a:xfrm>
          <a:prstGeom prst="rect">
            <a:avLst/>
          </a:prstGeom>
        </p:spPr>
      </p:pic>
      <p:sp>
        <p:nvSpPr>
          <p:cNvPr id="17" name="TextBox 16"/>
          <p:cNvSpPr txBox="1"/>
          <p:nvPr/>
        </p:nvSpPr>
        <p:spPr>
          <a:xfrm>
            <a:off x="6972300" y="800100"/>
            <a:ext cx="4495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0" normalizeH="0" noProof="0" dirty="0" smtClean="0">
                <a:ln>
                  <a:noFill/>
                </a:ln>
                <a:solidFill>
                  <a:srgbClr val="1F497D"/>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2133600" y="2476500"/>
            <a:ext cx="14173200" cy="3657600"/>
            <a:chOff x="2133600" y="1943100"/>
            <a:chExt cx="14173200" cy="365760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ectangle 3"/>
            <p:cNvSpPr/>
            <p:nvPr/>
          </p:nvSpPr>
          <p:spPr>
            <a:xfrm>
              <a:off x="2895600" y="2324100"/>
              <a:ext cx="12649200" cy="2862322"/>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thay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rồi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5" name="Picture 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5161">
            <a:off x="16870814" y="8836999"/>
            <a:ext cx="1178036" cy="1133056"/>
          </a:xfrm>
          <a:prstGeom prst="rect">
            <a:avLst/>
          </a:prstGeom>
        </p:spPr>
      </p:pic>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030200" y="5418156"/>
            <a:ext cx="3488459" cy="4944979"/>
          </a:xfrm>
          <a:prstGeom prst="rect">
            <a:avLst/>
          </a:prstGeom>
        </p:spPr>
      </p:pic>
    </p:spTree>
    <p:extLst>
      <p:ext uri="{BB962C8B-B14F-4D97-AF65-F5344CB8AC3E}">
        <p14:creationId xmlns:p14="http://schemas.microsoft.com/office/powerpoint/2010/main" val="32204207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347360" y="8108559"/>
            <a:ext cx="1124019" cy="1751306"/>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132791" y="408500"/>
            <a:ext cx="1416425" cy="1393559"/>
          </a:xfrm>
          <a:prstGeom prst="rect">
            <a:avLst/>
          </a:prstGeom>
        </p:spPr>
      </p:pic>
      <p:grpSp>
        <p:nvGrpSpPr>
          <p:cNvPr id="9" name="Group 8"/>
          <p:cNvGrpSpPr/>
          <p:nvPr/>
        </p:nvGrpSpPr>
        <p:grpSpPr>
          <a:xfrm>
            <a:off x="6282760" y="587342"/>
            <a:ext cx="5562600" cy="1066800"/>
            <a:chOff x="381000" y="190500"/>
            <a:chExt cx="5562600" cy="1066800"/>
          </a:xfrm>
          <a:solidFill>
            <a:schemeClr val="accent5"/>
          </a:solidFill>
        </p:grpSpPr>
        <p:sp>
          <p:nvSpPr>
            <p:cNvPr id="10" name="Rectangle 9"/>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6</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14400" y="2023177"/>
                <a:ext cx="16299321" cy="182492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14400" y="2023177"/>
                <a:ext cx="16299321" cy="1824923"/>
              </a:xfrm>
              <a:prstGeom prst="rect">
                <a:avLst/>
              </a:prstGeom>
              <a:blipFill>
                <a:blip r:embed="rId12"/>
                <a:stretch>
                  <a:fillRect l="-1309" b="-13712"/>
                </a:stretch>
              </a:blipFill>
            </p:spPr>
            <p:txBody>
              <a:bodyPr/>
              <a:lstStyle/>
              <a:p>
                <a:r>
                  <a:rPr lang="en-US">
                    <a:noFill/>
                  </a:rPr>
                  <a:t> </a:t>
                </a:r>
              </a:p>
            </p:txBody>
          </p:sp>
        </mc:Fallback>
      </mc:AlternateContent>
      <p:sp>
        <p:nvSpPr>
          <p:cNvPr id="13" name="Oval Callout 12"/>
          <p:cNvSpPr/>
          <p:nvPr/>
        </p:nvSpPr>
        <p:spPr>
          <a:xfrm>
            <a:off x="8392719" y="3848100"/>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72945051"/>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𝒂</m:t>
                                </m:r>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𝒃</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𝟑</m:t>
                                </m:r>
                              </m:oMath>
                            </m:oMathPara>
                          </a14:m>
                          <a:endParaRPr lang="en-US" sz="40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420709"/>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93011"/>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9004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72945051"/>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182880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33" r="-83962" b="-151000"/>
                          </a:stretch>
                        </a:blip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199338" r="-20034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199338" r="-8396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199338" r="-250" b="-200000"/>
                          </a:stretch>
                        </a:blipFill>
                      </a:tcPr>
                    </a:tc>
                    <a:extLst>
                      <a:ext uri="{0D108BD9-81ED-4DB2-BD59-A6C34878D82A}">
                        <a16:rowId xmlns:a16="http://schemas.microsoft.com/office/drawing/2014/main" val="1142420709"/>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301333" r="-20034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01333" r="-8396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301333" r="-250" b="-101333"/>
                          </a:stretch>
                        </a:blipFill>
                      </a:tcPr>
                    </a:tc>
                    <a:extLst>
                      <a:ext uri="{0D108BD9-81ED-4DB2-BD59-A6C34878D82A}">
                        <a16:rowId xmlns:a16="http://schemas.microsoft.com/office/drawing/2014/main" val="3184593011"/>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401333" r="-20034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401333" r="-8396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401333" r="-250" b="-1333"/>
                          </a:stretch>
                        </a:blipFill>
                      </a:tcPr>
                    </a:tc>
                    <a:extLst>
                      <a:ext uri="{0D108BD9-81ED-4DB2-BD59-A6C34878D82A}">
                        <a16:rowId xmlns:a16="http://schemas.microsoft.com/office/drawing/2014/main" val="1725900405"/>
                      </a:ext>
                    </a:extLst>
                  </a:tr>
                </a:tbl>
              </a:graphicData>
            </a:graphic>
          </p:graphicFrame>
        </mc:Fallback>
      </mc:AlternateContent>
    </p:spTree>
    <p:extLst>
      <p:ext uri="{BB962C8B-B14F-4D97-AF65-F5344CB8AC3E}">
        <p14:creationId xmlns:p14="http://schemas.microsoft.com/office/powerpoint/2010/main" val="37232477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203553" y="47469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424972" y="615628"/>
            <a:ext cx="1354912" cy="1398620"/>
          </a:xfrm>
          <a:prstGeom prst="rect">
            <a:avLst/>
          </a:prstGeom>
        </p:spPr>
      </p:pic>
      <p:sp>
        <p:nvSpPr>
          <p:cNvPr id="15" name="Oval Callout 14"/>
          <p:cNvSpPr/>
          <p:nvPr/>
        </p:nvSpPr>
        <p:spPr>
          <a:xfrm>
            <a:off x="8083772" y="3948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1891855" y="781538"/>
            <a:ext cx="5562600" cy="1066800"/>
            <a:chOff x="381000" y="190500"/>
            <a:chExt cx="5562600" cy="1066800"/>
          </a:xfrm>
          <a:solidFill>
            <a:schemeClr val="accent5"/>
          </a:solidFill>
        </p:grpSpPr>
        <p:sp>
          <p:nvSpPr>
            <p:cNvPr id="8" name="Rectangle 7"/>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15655" y="2260899"/>
                <a:ext cx="14110145" cy="901401"/>
              </a:xfrm>
              <a:prstGeom prst="rect">
                <a:avLst/>
              </a:prstGeom>
            </p:spPr>
            <p:txBody>
              <a:bodyPr wrap="non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15655" y="2260899"/>
                <a:ext cx="14110145" cy="901401"/>
              </a:xfrm>
              <a:prstGeom prst="rect">
                <a:avLst/>
              </a:prstGeom>
              <a:blipFill>
                <a:blip r:embed="rId12"/>
                <a:stretch>
                  <a:fillRect l="-1555" r="-51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2600" y="5566708"/>
                <a:ext cx="14935200" cy="193899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=−(−5).(−2</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.6=−240</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2600" y="5566708"/>
                <a:ext cx="14935200" cy="1938992"/>
              </a:xfrm>
              <a:prstGeom prst="rect">
                <a:avLst/>
              </a:prstGeom>
              <a:blipFill>
                <a:blip r:embed="rId13"/>
                <a:stretch>
                  <a:fillRect l="-1469"/>
                </a:stretch>
              </a:blipFill>
            </p:spPr>
            <p:txBody>
              <a:bodyPr/>
              <a:lstStyle/>
              <a:p>
                <a:r>
                  <a:rPr lang="en-US">
                    <a:noFill/>
                  </a:rPr>
                  <a:t> </a:t>
                </a:r>
              </a:p>
            </p:txBody>
          </p:sp>
        </mc:Fallback>
      </mc:AlternateContent>
      <p:grpSp>
        <p:nvGrpSpPr>
          <p:cNvPr id="13" name="Group 3"/>
          <p:cNvGrpSpPr/>
          <p:nvPr/>
        </p:nvGrpSpPr>
        <p:grpSpPr>
          <a:xfrm>
            <a:off x="-800100" y="9410700"/>
            <a:ext cx="20040600" cy="2336845"/>
            <a:chOff x="0" y="0"/>
            <a:chExt cx="3019157" cy="790488"/>
          </a:xfrm>
        </p:grpSpPr>
        <p:sp>
          <p:nvSpPr>
            <p:cNvPr id="16"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78200" y="7353300"/>
            <a:ext cx="1382442" cy="2590800"/>
          </a:xfrm>
          <a:prstGeom prst="rect">
            <a:avLst/>
          </a:prstGeom>
        </p:spPr>
      </p:pic>
    </p:spTree>
    <p:extLst>
      <p:ext uri="{BB962C8B-B14F-4D97-AF65-F5344CB8AC3E}">
        <p14:creationId xmlns:p14="http://schemas.microsoft.com/office/powerpoint/2010/main" val="42147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97023" y="1575476"/>
            <a:ext cx="905034" cy="886933"/>
          </a:xfrm>
          <a:prstGeom prst="rect">
            <a:avLst/>
          </a:prstGeom>
        </p:spPr>
      </p:pic>
      <p:grpSp>
        <p:nvGrpSpPr>
          <p:cNvPr id="26" name="Group 3"/>
          <p:cNvGrpSpPr/>
          <p:nvPr/>
        </p:nvGrpSpPr>
        <p:grpSpPr>
          <a:xfrm>
            <a:off x="-197023"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413319" y="-58868"/>
            <a:ext cx="1640672" cy="1431859"/>
          </a:xfrm>
          <a:prstGeom prst="rect">
            <a:avLst/>
          </a:prstGeom>
        </p:spPr>
      </p:pic>
      <p:pic>
        <p:nvPicPr>
          <p:cNvPr id="18"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74208" y="8133061"/>
            <a:ext cx="1207360" cy="1881156"/>
          </a:xfrm>
          <a:prstGeom prst="rect">
            <a:avLst/>
          </a:prstGeom>
        </p:spPr>
      </p:pic>
      <p:pic>
        <p:nvPicPr>
          <p:cNvPr id="21"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145216" y="7183034"/>
            <a:ext cx="2148227" cy="2685284"/>
          </a:xfrm>
          <a:prstGeom prst="rect">
            <a:avLst/>
          </a:prstGeom>
        </p:spPr>
      </p:pic>
      <p:sp>
        <p:nvSpPr>
          <p:cNvPr id="15" name="Oval Callout 14"/>
          <p:cNvSpPr/>
          <p:nvPr/>
        </p:nvSpPr>
        <p:spPr>
          <a:xfrm>
            <a:off x="8229600" y="6447215"/>
            <a:ext cx="1752600" cy="753685"/>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1250258" y="647700"/>
            <a:ext cx="5562600" cy="1066800"/>
            <a:chOff x="381000" y="190500"/>
            <a:chExt cx="5562600" cy="1066800"/>
          </a:xfrm>
          <a:solidFill>
            <a:schemeClr val="accent5"/>
          </a:solidFill>
        </p:grpSpPr>
        <p:sp>
          <p:nvSpPr>
            <p:cNvPr id="22" name="Rectangle 21"/>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219200" y="2008937"/>
                <a:ext cx="15938945" cy="4093428"/>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sau</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2</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r>
                        <m:rPr>
                          <m:nor/>
                        </m:rPr>
                        <a:rPr lang="en-US" sz="4000">
                          <a:effectLst/>
                          <a:latin typeface="Arial" panose="020B0604020202020204" pitchFamily="34" charset="0"/>
                          <a:ea typeface="Calibri" panose="020F0502020204030204" pitchFamily="34" charset="0"/>
                          <a:cs typeface="Arial" panose="020B0604020202020204" pitchFamily="34" charset="0"/>
                        </a:rPr>
                        <m:t>.</m:t>
                      </m:r>
                      <m:r>
                        <m:rPr>
                          <m:nor/>
                        </m:rPr>
                        <a:rPr lang="en-US" sz="40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219200" y="2008937"/>
                <a:ext cx="15938945" cy="4093428"/>
              </a:xfrm>
              <a:prstGeom prst="rect">
                <a:avLst/>
              </a:prstGeom>
              <a:blipFill>
                <a:blip r:embed="rId21"/>
                <a:stretch>
                  <a:fillRect l="-1338" r="-1224" b="-2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69026" y="7822791"/>
                <a:ext cx="13032799" cy="702885"/>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2)=4</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169026" y="7822791"/>
                <a:ext cx="13032799" cy="702885"/>
              </a:xfrm>
              <a:prstGeom prst="rect">
                <a:avLst/>
              </a:prstGeom>
              <a:blipFill>
                <a:blip r:embed="rId22"/>
                <a:stretch>
                  <a:fillRect l="-1684" t="-16379" r="-655" b="-35345"/>
                </a:stretch>
              </a:blipFill>
            </p:spPr>
            <p:txBody>
              <a:bodyPr/>
              <a:lstStyle/>
              <a:p>
                <a:r>
                  <a:rPr lang="en-US">
                    <a:noFill/>
                  </a:rPr>
                  <a:t> </a:t>
                </a:r>
              </a:p>
            </p:txBody>
          </p:sp>
        </mc:Fallback>
      </mc:AlternateContent>
    </p:spTree>
    <p:extLst>
      <p:ext uri="{BB962C8B-B14F-4D97-AF65-F5344CB8AC3E}">
        <p14:creationId xmlns:p14="http://schemas.microsoft.com/office/powerpoint/2010/main" val="10911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444719" y="768028"/>
            <a:ext cx="1354912" cy="1398620"/>
          </a:xfrm>
          <a:prstGeom prst="rect">
            <a:avLst/>
          </a:prstGeom>
        </p:spPr>
      </p:pic>
      <p:sp>
        <p:nvSpPr>
          <p:cNvPr id="15" name="Oval Callout 14"/>
          <p:cNvSpPr/>
          <p:nvPr/>
        </p:nvSpPr>
        <p:spPr>
          <a:xfrm>
            <a:off x="8342798" y="4076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6923123" y="6610405"/>
            <a:ext cx="1542281" cy="2402989"/>
          </a:xfrm>
          <a:prstGeom prst="rect">
            <a:avLst/>
          </a:prstGeom>
        </p:spPr>
      </p:pic>
      <p:grpSp>
        <p:nvGrpSpPr>
          <p:cNvPr id="10" name="Group 9"/>
          <p:cNvGrpSpPr/>
          <p:nvPr/>
        </p:nvGrpSpPr>
        <p:grpSpPr>
          <a:xfrm>
            <a:off x="6666398" y="763906"/>
            <a:ext cx="5105400" cy="1131079"/>
            <a:chOff x="7162800" y="452704"/>
            <a:chExt cx="4648200" cy="1286289"/>
          </a:xfrm>
          <a:solidFill>
            <a:srgbClr val="FFE07D"/>
          </a:solidFill>
        </p:grpSpPr>
        <p:grpSp>
          <p:nvGrpSpPr>
            <p:cNvPr id="11" name="Group 6"/>
            <p:cNvGrpSpPr/>
            <p:nvPr/>
          </p:nvGrpSpPr>
          <p:grpSpPr>
            <a:xfrm>
              <a:off x="7162800" y="539360"/>
              <a:ext cx="4648200" cy="1136203"/>
              <a:chOff x="0" y="0"/>
              <a:chExt cx="8385740" cy="2387260"/>
            </a:xfrm>
            <a:grpFill/>
          </p:grpSpPr>
          <p:sp>
            <p:nvSpPr>
              <p:cNvPr id="14"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3" name="Rectangle 12"/>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6</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0484" y="2552700"/>
                <a:ext cx="13757228" cy="717569"/>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=10,</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40484" y="2552700"/>
                <a:ext cx="13757228" cy="717569"/>
              </a:xfrm>
              <a:prstGeom prst="rect">
                <a:avLst/>
              </a:prstGeom>
              <a:blipFill>
                <a:blip r:embed="rId13"/>
                <a:stretch>
                  <a:fillRect l="-1595" t="-16239" r="-576" b="-34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40484" y="5676900"/>
                <a:ext cx="14101685" cy="3282822"/>
              </a:xfrm>
              <a:prstGeom prst="rect">
                <a:avLst/>
              </a:prstGeom>
            </p:spPr>
            <p:txBody>
              <a:bodyPr wrap="square">
                <a:spAutoFit/>
              </a:bodyPr>
              <a:lstStyle/>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−5 . 1</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0 . (−3)2 + 1 = −449.</m:t>
                      </m:r>
                    </m:oMath>
                  </m:oMathPara>
                </a14:m>
                <a:endParaRPr lang="en-US" sz="4000" dirty="0">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−449 </m:t>
                    </m:r>
                  </m:oMath>
                </a14:m>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40484" y="5676900"/>
                <a:ext cx="14101685" cy="3282822"/>
              </a:xfrm>
              <a:prstGeom prst="rect">
                <a:avLst/>
              </a:prstGeom>
              <a:blipFill>
                <a:blip r:embed="rId14"/>
                <a:stretch>
                  <a:fillRect l="-1340" b="-3525"/>
                </a:stretch>
              </a:blipFill>
            </p:spPr>
            <p:txBody>
              <a:bodyPr/>
              <a:lstStyle/>
              <a:p>
                <a:r>
                  <a:rPr lang="en-US">
                    <a:noFill/>
                  </a:rPr>
                  <a:t> </a:t>
                </a:r>
              </a:p>
            </p:txBody>
          </p:sp>
        </mc:Fallback>
      </mc:AlternateContent>
      <p:pic>
        <p:nvPicPr>
          <p:cNvPr id="17"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505134" y="8991319"/>
            <a:ext cx="1607725" cy="1546339"/>
          </a:xfrm>
          <a:prstGeom prst="rect">
            <a:avLst/>
          </a:prstGeom>
        </p:spPr>
      </p:pic>
    </p:spTree>
    <p:extLst>
      <p:ext uri="{BB962C8B-B14F-4D97-AF65-F5344CB8AC3E}">
        <p14:creationId xmlns:p14="http://schemas.microsoft.com/office/powerpoint/2010/main" val="768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35749">
            <a:off x="-820336" y="-40211"/>
            <a:ext cx="1640672" cy="1431859"/>
          </a:xfrm>
          <a:prstGeom prst="rect">
            <a:avLst/>
          </a:prstGeom>
        </p:spPr>
      </p:pic>
      <p:grpSp>
        <p:nvGrpSpPr>
          <p:cNvPr id="18" name="Group 17"/>
          <p:cNvGrpSpPr/>
          <p:nvPr/>
        </p:nvGrpSpPr>
        <p:grpSpPr>
          <a:xfrm>
            <a:off x="228600" y="8790803"/>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509793">
            <a:off x="17070682" y="10818"/>
            <a:ext cx="1503818" cy="2343059"/>
          </a:xfrm>
          <a:prstGeom prst="rect">
            <a:avLst/>
          </a:prstGeom>
        </p:spPr>
      </p:pic>
      <p:grpSp>
        <p:nvGrpSpPr>
          <p:cNvPr id="11" name="Group 10"/>
          <p:cNvGrpSpPr/>
          <p:nvPr/>
        </p:nvGrpSpPr>
        <p:grpSpPr>
          <a:xfrm>
            <a:off x="2382253" y="594329"/>
            <a:ext cx="5105400" cy="1131079"/>
            <a:chOff x="7162800" y="452704"/>
            <a:chExt cx="4648200" cy="1286289"/>
          </a:xfrm>
          <a:solidFill>
            <a:srgbClr val="FFE07D"/>
          </a:solidFill>
        </p:grpSpPr>
        <p:grpSp>
          <p:nvGrpSpPr>
            <p:cNvPr id="12" name="Group 6"/>
            <p:cNvGrpSpPr/>
            <p:nvPr/>
          </p:nvGrpSpPr>
          <p:grpSpPr>
            <a:xfrm>
              <a:off x="7162800" y="539360"/>
              <a:ext cx="4648200" cy="1136203"/>
              <a:chOff x="0" y="0"/>
              <a:chExt cx="8385740" cy="2387260"/>
            </a:xfrm>
            <a:grpFill/>
          </p:grpSpPr>
          <p:sp>
            <p:nvSpPr>
              <p:cNvPr id="1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6" name="Rectangle 15"/>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7</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6158" y="2030365"/>
                <a:ext cx="144018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46158" y="2030365"/>
                <a:ext cx="14401800" cy="1938992"/>
              </a:xfrm>
              <a:prstGeom prst="rect">
                <a:avLst/>
              </a:prstGeom>
              <a:blipFill>
                <a:blip r:embed="rId19"/>
                <a:stretch>
                  <a:fillRect l="-152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82253" y="5588525"/>
                <a:ext cx="14915148" cy="3898375"/>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𝑆</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 </m:t>
                    </m:r>
                  </m:oMath>
                </a14:m>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82253" y="5588525"/>
                <a:ext cx="14915148" cy="3898375"/>
              </a:xfrm>
              <a:prstGeom prst="rect">
                <a:avLst/>
              </a:prstGeom>
              <a:blipFill>
                <a:blip r:embed="rId20"/>
                <a:stretch>
                  <a:fillRect l="-1471" b="-2973"/>
                </a:stretch>
              </a:blipFill>
            </p:spPr>
            <p:txBody>
              <a:bodyPr/>
              <a:lstStyle/>
              <a:p>
                <a:r>
                  <a:rPr lang="en-US">
                    <a:noFill/>
                  </a:rPr>
                  <a:t> </a:t>
                </a:r>
              </a:p>
            </p:txBody>
          </p:sp>
        </mc:Fallback>
      </mc:AlternateContent>
      <p:sp>
        <p:nvSpPr>
          <p:cNvPr id="19" name="Oval Callout 18"/>
          <p:cNvSpPr/>
          <p:nvPr/>
        </p:nvSpPr>
        <p:spPr>
          <a:xfrm>
            <a:off x="8670758" y="425758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1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anim calcmode="lin" valueType="num">
                                      <p:cBhvr>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98408"/>
            <a:ext cx="5562600" cy="1015663"/>
            <a:chOff x="381000" y="190500"/>
            <a:chExt cx="5562600" cy="1015663"/>
          </a:xfrm>
          <a:solidFill>
            <a:schemeClr val="accent5"/>
          </a:solidFill>
        </p:grpSpPr>
        <p:sp>
          <p:nvSpPr>
            <p:cNvPr id="13" name="Rectangle 12"/>
            <p:cNvSpPr/>
            <p:nvPr/>
          </p:nvSpPr>
          <p:spPr>
            <a:xfrm>
              <a:off x="381000" y="326858"/>
              <a:ext cx="5562600" cy="8382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9</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457200" y="1089008"/>
                <a:ext cx="17373600" cy="92332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Canada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Celsius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Fahrenheit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Canada:</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68</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sử</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tăng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59</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089008"/>
                <a:ext cx="17373600" cy="9233297"/>
              </a:xfrm>
              <a:prstGeom prst="rect">
                <a:avLst/>
              </a:prstGeom>
              <a:blipFill>
                <a:blip r:embed="rId2"/>
                <a:stretch>
                  <a:fillRect l="-1053" r="-1053" b="-462"/>
                </a:stretch>
              </a:blipFill>
            </p:spPr>
            <p:txBody>
              <a:bodyPr/>
              <a:lstStyle/>
              <a:p>
                <a:r>
                  <a:rPr lang="en-US">
                    <a:noFill/>
                  </a:rPr>
                  <a:t> </a:t>
                </a:r>
              </a:p>
            </p:txBody>
          </p:sp>
        </mc:Fallback>
      </mc:AlternateContent>
      <p:pic>
        <p:nvPicPr>
          <p:cNvPr id="20" name="Picture 25"/>
          <p:cNvPicPr>
            <a:picLocks noChangeAspect="1"/>
          </p:cNvPicPr>
          <p:nvPr/>
        </p:nvPicPr>
        <p:blipFill>
          <a:blip r:embed="rId3"/>
          <a:srcRect/>
          <a:stretch>
            <a:fillRect/>
          </a:stretch>
        </p:blipFill>
        <p:spPr>
          <a:xfrm>
            <a:off x="16649549" y="225745"/>
            <a:ext cx="1077029" cy="86326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487400" y="1406123"/>
                <a:ext cx="3297569" cy="174028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+32</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87400" y="1406123"/>
                <a:ext cx="3297569" cy="1740285"/>
              </a:xfrm>
              <a:prstGeom prst="rect">
                <a:avLst/>
              </a:prstGeom>
              <a:blipFill>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2649200" y="3467100"/>
            <a:ext cx="4953000" cy="3330173"/>
          </a:xfrm>
          <a:prstGeom prst="rect">
            <a:avLst/>
          </a:prstGeom>
        </p:spPr>
      </p:pic>
      <p:pic>
        <p:nvPicPr>
          <p:cNvPr id="9"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51981">
            <a:off x="16666404" y="8962174"/>
            <a:ext cx="990437" cy="974448"/>
          </a:xfrm>
          <a:prstGeom prst="rect">
            <a:avLst/>
          </a:prstGeom>
        </p:spPr>
      </p:pic>
    </p:spTree>
    <p:extLst>
      <p:ext uri="{BB962C8B-B14F-4D97-AF65-F5344CB8AC3E}">
        <p14:creationId xmlns:p14="http://schemas.microsoft.com/office/powerpoint/2010/main" val="1317423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5540790" y="963244"/>
            <a:ext cx="1752600" cy="1404748"/>
          </a:xfrm>
          <a:prstGeom prst="rect">
            <a:avLst/>
          </a:prstGeom>
        </p:spPr>
      </p:pic>
      <p:sp>
        <p:nvSpPr>
          <p:cNvPr id="19" name="Oval Callout 18"/>
          <p:cNvSpPr/>
          <p:nvPr/>
        </p:nvSpPr>
        <p:spPr>
          <a:xfrm>
            <a:off x="1143000" y="44925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43000" y="1485900"/>
            <a:ext cx="17830800" cy="901593"/>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 -10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smtClean="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114800" y="5905500"/>
                <a:ext cx="9144000" cy="1827039"/>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68=</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14800" y="5905500"/>
                <a:ext cx="9144000" cy="18270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24378" y="2097261"/>
                <a:ext cx="6668044"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−10</m:t>
                          </m:r>
                        </m:e>
                      </m:d>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24378" y="2097261"/>
                <a:ext cx="6668044" cy="18270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28800" y="3848100"/>
                <a:ext cx="10668000" cy="101566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Vậy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28800" y="3848100"/>
                <a:ext cx="10668000" cy="1015663"/>
              </a:xfrm>
              <a:prstGeom prst="rect">
                <a:avLst/>
              </a:prstGeom>
              <a:blipFill>
                <a:blip r:embed="rId5"/>
                <a:stretch>
                  <a:fillRect l="-2000" b="-13772"/>
                </a:stretch>
              </a:blipFill>
            </p:spPr>
            <p:txBody>
              <a:bodyPr/>
              <a:lstStyle/>
              <a:p>
                <a:r>
                  <a:rPr lang="en-US">
                    <a:noFill/>
                  </a:rPr>
                  <a:t> </a:t>
                </a:r>
              </a:p>
            </p:txBody>
          </p:sp>
        </mc:Fallback>
      </mc:AlternateContent>
      <p:grpSp>
        <p:nvGrpSpPr>
          <p:cNvPr id="24" name="Group 23"/>
          <p:cNvGrpSpPr/>
          <p:nvPr/>
        </p:nvGrpSpPr>
        <p:grpSpPr>
          <a:xfrm>
            <a:off x="1147011" y="5113897"/>
            <a:ext cx="14401800" cy="1248803"/>
            <a:chOff x="838200" y="4863763"/>
            <a:chExt cx="14401800" cy="1248803"/>
          </a:xfrm>
        </p:grpSpPr>
        <mc:AlternateContent xmlns:mc="http://schemas.openxmlformats.org/markup-compatibility/2006" xmlns:a14="http://schemas.microsoft.com/office/drawing/2010/main">
          <mc:Choice Requires="a14">
            <p:sp>
              <p:nvSpPr>
                <p:cNvPr id="21" name="Rectangle 20"/>
                <p:cNvSpPr/>
                <p:nvPr/>
              </p:nvSpPr>
              <p:spPr>
                <a:xfrm>
                  <a:off x="838200" y="4920754"/>
                  <a:ext cx="144018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Thay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=68 </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838200" y="4920754"/>
                  <a:ext cx="14401800" cy="1015663"/>
                </a:xfrm>
                <a:prstGeom prst="rect">
                  <a:avLst/>
                </a:prstGeom>
                <a:blipFill>
                  <a:blip r:embed="rId6"/>
                  <a:stretch>
                    <a:fillRect l="-148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930375" y="4863763"/>
                  <a:ext cx="348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+32 </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9930375" y="4863763"/>
                  <a:ext cx="3480825" cy="1248803"/>
                </a:xfrm>
                <a:prstGeom prst="rect">
                  <a:avLst/>
                </a:prstGeom>
                <a:blipFill>
                  <a:blip r:embed="rId7"/>
                  <a:stretch>
                    <a:fillRect/>
                  </a:stretch>
                </a:blipFill>
              </p:spPr>
              <p:txBody>
                <a:bodyPr/>
                <a:lstStyle/>
                <a:p>
                  <a:r>
                    <a:rPr lang="en-US">
                      <a:noFill/>
                    </a:rPr>
                    <a:t> </a:t>
                  </a:r>
                </a:p>
              </p:txBody>
            </p:sp>
          </mc:Fallback>
        </mc:AlternateContent>
      </p:grpSp>
      <p:grpSp>
        <p:nvGrpSpPr>
          <p:cNvPr id="28" name="Group 27"/>
          <p:cNvGrpSpPr/>
          <p:nvPr/>
        </p:nvGrpSpPr>
        <p:grpSpPr>
          <a:xfrm>
            <a:off x="1812758" y="7552297"/>
            <a:ext cx="14325600" cy="1248803"/>
            <a:chOff x="1371600" y="7345275"/>
            <a:chExt cx="14325600" cy="1248803"/>
          </a:xfrm>
        </p:grpSpPr>
        <mc:AlternateContent xmlns:mc="http://schemas.openxmlformats.org/markup-compatibility/2006" xmlns:a14="http://schemas.microsoft.com/office/drawing/2010/main">
          <mc:Choice Requires="a14">
            <p:sp>
              <p:nvSpPr>
                <p:cNvPr id="25" name="Rectangle 24"/>
                <p:cNvSpPr/>
                <p:nvPr/>
              </p:nvSpPr>
              <p:spPr>
                <a:xfrm>
                  <a:off x="1371600" y="7461846"/>
                  <a:ext cx="143256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Suy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600" y="7461846"/>
                  <a:ext cx="14325600" cy="1015663"/>
                </a:xfrm>
                <a:prstGeom prst="rect">
                  <a:avLst/>
                </a:prstGeom>
                <a:blipFill>
                  <a:blip r:embed="rId8"/>
                  <a:stretch>
                    <a:fillRect l="-148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048000" y="7345275"/>
                  <a:ext cx="242483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=36</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048000" y="7345275"/>
                  <a:ext cx="2424831" cy="1248803"/>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1812758" y="8877300"/>
                <a:ext cx="104775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Vậy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812758" y="8877300"/>
                <a:ext cx="10477500" cy="1015663"/>
              </a:xfrm>
              <a:prstGeom prst="rect">
                <a:avLst/>
              </a:prstGeom>
              <a:blipFill>
                <a:blip r:embed="rId10"/>
                <a:stretch>
                  <a:fillRect l="-2036" b="-13772"/>
                </a:stretch>
              </a:blipFill>
            </p:spPr>
            <p:txBody>
              <a:bodyPr/>
              <a:lstStyle/>
              <a:p>
                <a:r>
                  <a:rPr lang="en-US">
                    <a:noFill/>
                  </a:rPr>
                  <a:t> </a:t>
                </a:r>
              </a:p>
            </p:txBody>
          </p:sp>
        </mc:Fallback>
      </mc:AlternateContent>
      <p:pic>
        <p:nvPicPr>
          <p:cNvPr id="29"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695948" y="7668868"/>
            <a:ext cx="3018643" cy="2180970"/>
          </a:xfrm>
          <a:prstGeom prst="rect">
            <a:avLst/>
          </a:prstGeom>
        </p:spPr>
      </p:pic>
    </p:spTree>
    <p:extLst>
      <p:ext uri="{BB962C8B-B14F-4D97-AF65-F5344CB8AC3E}">
        <p14:creationId xmlns:p14="http://schemas.microsoft.com/office/powerpoint/2010/main" val="22125455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8" grpId="0"/>
      <p:bldP spid="9" grpId="0"/>
      <p:bldP spid="1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810126" y="1087423"/>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10126" y="2475806"/>
                <a:ext cx="16888378" cy="60204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⋅5+32=41</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hôm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14 °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trưa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Chênh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14=27</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10126" y="2475806"/>
                <a:ext cx="16888378" cy="6020494"/>
              </a:xfrm>
              <a:prstGeom prst="rect">
                <a:avLst/>
              </a:prstGeom>
              <a:blipFill>
                <a:blip r:embed="rId2"/>
                <a:stretch>
                  <a:fillRect l="-1300" b="-1518"/>
                </a:stretch>
              </a:blipFill>
            </p:spPr>
            <p:txBody>
              <a:bodyPr/>
              <a:lstStyle/>
              <a:p>
                <a:r>
                  <a:rPr lang="en-US">
                    <a:noFill/>
                  </a:rPr>
                  <a:t> </a:t>
                </a:r>
              </a:p>
            </p:txBody>
          </p:sp>
        </mc:Fallback>
      </mc:AlternateContent>
      <p:pic>
        <p:nvPicPr>
          <p:cNvPr id="5" name="Picture 25"/>
          <p:cNvPicPr>
            <a:picLocks noChangeAspect="1"/>
          </p:cNvPicPr>
          <p:nvPr/>
        </p:nvPicPr>
        <p:blipFill>
          <a:blip r:embed="rId3"/>
          <a:srcRect/>
          <a:stretch>
            <a:fillRect/>
          </a:stretch>
        </p:blipFill>
        <p:spPr>
          <a:xfrm>
            <a:off x="15468600" y="963244"/>
            <a:ext cx="1752600" cy="1404748"/>
          </a:xfrm>
          <a:prstGeom prst="rect">
            <a:avLst/>
          </a:prstGeom>
        </p:spPr>
      </p:pic>
      <p:pic>
        <p:nvPicPr>
          <p:cNvPr id="6"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695948" y="7668868"/>
            <a:ext cx="3018643" cy="2180970"/>
          </a:xfrm>
          <a:prstGeom prst="rect">
            <a:avLst/>
          </a:prstGeom>
        </p:spPr>
      </p:pic>
    </p:spTree>
    <p:extLst>
      <p:ext uri="{BB962C8B-B14F-4D97-AF65-F5344CB8AC3E}">
        <p14:creationId xmlns:p14="http://schemas.microsoft.com/office/powerpoint/2010/main" val="32081131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2647" y="5676900"/>
            <a:ext cx="3343054" cy="967726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1382" y="6667500"/>
            <a:ext cx="3347642" cy="88712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1553" y="674975"/>
            <a:ext cx="3347642" cy="88712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21000" y="414493"/>
            <a:ext cx="1473508" cy="1396149"/>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VI: BIỂU THỨC ĐẠI SỐ</a:t>
            </a:r>
          </a:p>
        </p:txBody>
      </p:sp>
      <p:sp>
        <p:nvSpPr>
          <p:cNvPr id="11" name="Rectangle 10"/>
          <p:cNvSpPr/>
          <p:nvPr/>
        </p:nvSpPr>
        <p:spPr>
          <a:xfrm>
            <a:off x="838200" y="3786813"/>
            <a:ext cx="16574650" cy="3185487"/>
          </a:xfrm>
          <a:prstGeom prst="rect">
            <a:avLst/>
          </a:prstGeom>
        </p:spPr>
        <p:txBody>
          <a:bodyPr wrap="square">
            <a:spAutoFit/>
          </a:bodyPr>
          <a:lstStyle/>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1: BIỂU THỨC SỐ. </a:t>
            </a:r>
            <a:endPar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1200"/>
              </a:spcBef>
              <a:spcAft>
                <a:spcPts val="0"/>
              </a:spcAft>
            </a:pPr>
            <a:r>
              <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BIỂU </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THỨC ĐẠI SỐ</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76534" y="7181995"/>
            <a:ext cx="1607725" cy="1546339"/>
          </a:xfrm>
          <a:prstGeom prst="rect">
            <a:avLst/>
          </a:prstGeom>
        </p:spPr>
      </p:pic>
      <p:grpSp>
        <p:nvGrpSpPr>
          <p:cNvPr id="17" name="Group 16"/>
          <p:cNvGrpSpPr/>
          <p:nvPr/>
        </p:nvGrpSpPr>
        <p:grpSpPr>
          <a:xfrm>
            <a:off x="6794757" y="342900"/>
            <a:ext cx="4741161" cy="1704173"/>
            <a:chOff x="6705600" y="238927"/>
            <a:chExt cx="4741161" cy="1704173"/>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165738" y="2518708"/>
            <a:ext cx="15753837" cy="193899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smtClean="0">
                <a:latin typeface="Arial" panose="020B0604020202020204" pitchFamily="34" charset="0"/>
                <a:ea typeface="Calibri" panose="020F0502020204030204" pitchFamily="34" charset="0"/>
                <a:cs typeface="Arial" panose="020B0604020202020204" pitchFamily="34" charset="0"/>
              </a:rPr>
              <a:t>1: </a:t>
            </a:r>
            <a:r>
              <a:rPr lang="vi-VN" sz="4000" dirty="0"/>
              <a:t>Một hình chữ nhật có chiều dài là 6 cm, chiều rộng là 5 cm. Biểu thức nào sau đây dùng để biểu thị chu vi của hình chữ nhật đó</a:t>
            </a:r>
            <a:r>
              <a:rPr lang="vi-VN" sz="4000" dirty="0" smtClean="0"/>
              <a:t>?</a:t>
            </a:r>
            <a:endParaRPr lang="vi-VN" sz="4000" dirty="0"/>
          </a:p>
        </p:txBody>
      </p:sp>
      <p:pic>
        <p:nvPicPr>
          <p:cNvPr id="23"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297296" y="342900"/>
            <a:ext cx="1635458" cy="14451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88474" y="4699107"/>
                <a:ext cx="9144000" cy="901593"/>
              </a:xfrm>
              <a:prstGeom prst="rect">
                <a:avLst/>
              </a:prstGeom>
            </p:spPr>
            <p:txBody>
              <a:bodyPr>
                <a:spAutoFit/>
              </a:bodyPr>
              <a:lstStyle/>
              <a:p>
                <a:pPr lvl="0" algn="just">
                  <a:lnSpc>
                    <a:spcPct val="150000"/>
                  </a:lnSpc>
                </a:pPr>
                <a:r>
                  <a:rPr lang="vi-VN" sz="4000" dirty="0">
                    <a:solidFill>
                      <a:prstClr val="black"/>
                    </a:solidFill>
                  </a:rPr>
                  <a:t>a) </a:t>
                </a:r>
                <a14:m>
                  <m:oMath xmlns:m="http://schemas.openxmlformats.org/officeDocument/2006/math">
                    <m:r>
                      <a:rPr lang="vi-VN" sz="4000" i="1" dirty="0" smtClean="0">
                        <a:solidFill>
                          <a:prstClr val="black"/>
                        </a:solidFill>
                        <a:latin typeface="Cambria Math" panose="02040503050406030204" pitchFamily="18" charset="0"/>
                      </a:rPr>
                      <m:t>2 . 6+5</m:t>
                    </m:r>
                  </m:oMath>
                </a14:m>
                <a:r>
                  <a:rPr lang="vi-VN" sz="4000" dirty="0" smtClean="0">
                    <a:solidFill>
                      <a:prstClr val="black"/>
                    </a:solidFill>
                  </a:rPr>
                  <a:t> </a:t>
                </a:r>
                <a:r>
                  <a:rPr lang="vi-VN" sz="4000" dirty="0">
                    <a:solidFill>
                      <a:prstClr val="black"/>
                    </a:solidFill>
                  </a:rPr>
                  <a:t>(cm</a:t>
                </a:r>
                <a:r>
                  <a:rPr lang="vi-VN" sz="4000" dirty="0" smtClean="0">
                    <a:solidFill>
                      <a:prstClr val="black"/>
                    </a:solidFill>
                  </a:rPr>
                  <a:t>).</a:t>
                </a:r>
                <a:endParaRPr lang="vi-VN" sz="40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88474" y="4699107"/>
                <a:ext cx="9144000" cy="901593"/>
              </a:xfrm>
              <a:prstGeom prst="rect">
                <a:avLst/>
              </a:prstGeom>
              <a:blipFill>
                <a:blip r:embed="rId17"/>
                <a:stretch>
                  <a:fillRect l="-2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48858" y="6084107"/>
                <a:ext cx="4258795" cy="901593"/>
              </a:xfrm>
              <a:prstGeom prst="rect">
                <a:avLst/>
              </a:prstGeom>
            </p:spPr>
            <p:txBody>
              <a:bodyPr wrap="none">
                <a:spAutoFit/>
              </a:bodyPr>
              <a:lstStyle/>
              <a:p>
                <a:pPr lvl="0" algn="just">
                  <a:lnSpc>
                    <a:spcPct val="150000"/>
                  </a:lnSpc>
                </a:pPr>
                <a:r>
                  <a:rPr lang="vi-VN" sz="4000" dirty="0" smtClean="0">
                    <a:solidFill>
                      <a:prstClr val="black"/>
                    </a:solidFill>
                  </a:rPr>
                  <a:t>b) </a:t>
                </a:r>
                <a14:m>
                  <m:oMath xmlns:m="http://schemas.openxmlformats.org/officeDocument/2006/math">
                    <m:r>
                      <a:rPr lang="vi-VN" sz="4000" i="1" dirty="0" smtClean="0">
                        <a:solidFill>
                          <a:prstClr val="black"/>
                        </a:solidFill>
                        <a:latin typeface="Cambria Math" panose="02040503050406030204" pitchFamily="18" charset="0"/>
                      </a:rPr>
                      <m:t>2</m:t>
                    </m:r>
                    <m:r>
                      <a:rPr lang="en-US" sz="4000" b="0" i="1" dirty="0" smtClean="0">
                        <a:solidFill>
                          <a:prstClr val="black"/>
                        </a:solidFill>
                        <a:latin typeface="Cambria Math" panose="02040503050406030204" pitchFamily="18" charset="0"/>
                      </a:rPr>
                      <m:t> </m:t>
                    </m:r>
                    <m:r>
                      <a:rPr lang="vi-VN" sz="4000" i="1" dirty="0" smtClean="0">
                        <a:solidFill>
                          <a:prstClr val="black"/>
                        </a:solidFill>
                        <a:latin typeface="Cambria Math" panose="02040503050406030204" pitchFamily="18" charset="0"/>
                      </a:rPr>
                      <m:t>.(</m:t>
                    </m:r>
                    <m:r>
                      <a:rPr lang="vi-VN" sz="4000" i="1" dirty="0">
                        <a:solidFill>
                          <a:prstClr val="black"/>
                        </a:solidFill>
                        <a:latin typeface="Cambria Math" panose="02040503050406030204" pitchFamily="18" charset="0"/>
                      </a:rPr>
                      <m:t>6+5) </m:t>
                    </m:r>
                  </m:oMath>
                </a14:m>
                <a:r>
                  <a:rPr lang="vi-VN" sz="4000" dirty="0">
                    <a:solidFill>
                      <a:prstClr val="black"/>
                    </a:solidFill>
                  </a:rPr>
                  <a:t>(cm).</a:t>
                </a:r>
              </a:p>
            </p:txBody>
          </p:sp>
        </mc:Choice>
        <mc:Fallback xmlns="">
          <p:sp>
            <p:nvSpPr>
              <p:cNvPr id="3" name="Rectangle 2"/>
              <p:cNvSpPr>
                <a:spLocks noRot="1" noChangeAspect="1" noMove="1" noResize="1" noEditPoints="1" noAdjustHandles="1" noChangeArrowheads="1" noChangeShapeType="1" noTextEdit="1"/>
              </p:cNvSpPr>
              <p:nvPr/>
            </p:nvSpPr>
            <p:spPr>
              <a:xfrm>
                <a:off x="1948858" y="6084107"/>
                <a:ext cx="4258795" cy="901593"/>
              </a:xfrm>
              <a:prstGeom prst="rect">
                <a:avLst/>
              </a:prstGeom>
              <a:blipFill>
                <a:blip r:embed="rId18"/>
                <a:stretch>
                  <a:fillRect l="-5158" r="-4298" b="-28378"/>
                </a:stretch>
              </a:blipFill>
            </p:spPr>
            <p:txBody>
              <a:bodyPr/>
              <a:lstStyle/>
              <a:p>
                <a:r>
                  <a:rPr lang="en-US">
                    <a:noFill/>
                  </a:rPr>
                  <a:t> </a:t>
                </a:r>
              </a:p>
            </p:txBody>
          </p:sp>
        </mc:Fallback>
      </mc:AlternateContent>
      <p:pic>
        <p:nvPicPr>
          <p:cNvPr id="13"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515982" y="5703740"/>
            <a:ext cx="4118728" cy="3928238"/>
          </a:xfrm>
          <a:prstGeom prst="rect">
            <a:avLst/>
          </a:prstGeom>
        </p:spPr>
      </p:pic>
      <p:grpSp>
        <p:nvGrpSpPr>
          <p:cNvPr id="15" name="Group 3"/>
          <p:cNvGrpSpPr/>
          <p:nvPr/>
        </p:nvGrpSpPr>
        <p:grpSpPr>
          <a:xfrm>
            <a:off x="-529391" y="9319030"/>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7" name="Rectangle 6"/>
          <p:cNvSpPr/>
          <p:nvPr/>
        </p:nvSpPr>
        <p:spPr>
          <a:xfrm>
            <a:off x="1676400" y="6047851"/>
            <a:ext cx="4704837" cy="1153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lvl="0">
                  <a:lnSpc>
                    <a:spcPct val="150000"/>
                  </a:lnSpc>
                </a:pPr>
                <a:r>
                  <a:rPr lang="en-US" sz="4000" b="1"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40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2</a:t>
                </a:r>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Tính</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𝑥𝑦𝑧</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316331"/>
                <a:ext cx="16088402" cy="2246769"/>
              </a:xfrm>
              <a:prstGeom prst="rect">
                <a:avLst/>
              </a:prstGeom>
            </p:spPr>
            <p:txBody>
              <a:bodyPr wrap="square">
                <a:spAutoFit/>
              </a:bodyPr>
              <a:lstStyle/>
              <a:p>
                <a:pPr marL="773430" marR="30480" indent="-742950" algn="just">
                  <a:lnSpc>
                    <a:spcPct val="150000"/>
                  </a:lnSpc>
                  <a:spcAft>
                    <a:spcPts val="1200"/>
                  </a:spcAft>
                  <a:buAutoNum type="alphaLcParen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 2, b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2[2 +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m:t>
                      </m:r>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316331"/>
                <a:ext cx="16088402" cy="2246769"/>
              </a:xfrm>
              <a:prstGeom prst="rect">
                <a:avLst/>
              </a:prstGeom>
              <a:blipFill>
                <a:blip r:embed="rId18"/>
                <a:stretch>
                  <a:fillRect l="-1023"/>
                </a:stretch>
              </a:blipFill>
            </p:spPr>
            <p:txBody>
              <a:bodyPr/>
              <a:lstStyle/>
              <a:p>
                <a:r>
                  <a:rPr lang="en-US">
                    <a:noFill/>
                  </a:rPr>
                  <a:t> </a:t>
                </a:r>
              </a:p>
            </p:txBody>
          </p:sp>
        </mc:Fallback>
      </mc:AlternateContent>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46769"/>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 . (−1) . 4=−24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46769"/>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14552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05604"/>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 . (−1)3 . (−3)</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2=45</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05604"/>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6077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78200" y="7734300"/>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800" y="-149207"/>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63600" y="-467833"/>
            <a:ext cx="905034" cy="886933"/>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685800" y="647700"/>
                <a:ext cx="16916400" cy="3600986"/>
              </a:xfrm>
              <a:prstGeom prst="rect">
                <a:avLst/>
              </a:prstGeom>
            </p:spPr>
            <p:txBody>
              <a:bodyPr wrap="square">
                <a:spAutoFit/>
              </a:bodyPr>
              <a:lstStyle/>
              <a:p>
                <a:pPr lvl="0" algn="just">
                  <a:lnSpc>
                    <a:spcPct val="150000"/>
                  </a:lnSpc>
                </a:pPr>
                <a:r>
                  <a:rPr lang="fr-FR" sz="38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3</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Cho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em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5800" y="647700"/>
                <a:ext cx="16916400" cy="3600986"/>
              </a:xfrm>
              <a:prstGeom prst="rect">
                <a:avLst/>
              </a:prstGeom>
              <a:blipFill>
                <a:blip r:embed="rId14"/>
                <a:stretch>
                  <a:fillRect l="-1189" r="-1153" b="-2876"/>
                </a:stretch>
              </a:blipFill>
            </p:spPr>
            <p:txBody>
              <a:bodyPr/>
              <a:lstStyle/>
              <a:p>
                <a:r>
                  <a:rPr lang="en-US">
                    <a:noFill/>
                  </a:rPr>
                  <a:t> </a:t>
                </a:r>
              </a:p>
            </p:txBody>
          </p:sp>
        </mc:Fallback>
      </mc:AlternateContent>
      <p:sp>
        <p:nvSpPr>
          <p:cNvPr id="18" name="Oval Callout 17"/>
          <p:cNvSpPr/>
          <p:nvPr/>
        </p:nvSpPr>
        <p:spPr>
          <a:xfrm>
            <a:off x="8267700" y="445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5353035"/>
                <a:ext cx="17449800" cy="4591065"/>
              </a:xfrm>
              <a:prstGeom prst="rect">
                <a:avLst/>
              </a:prstGeom>
            </p:spPr>
            <p:txBody>
              <a:bodyPr wrap="square">
                <a:spAutoFit/>
              </a:bodyPr>
              <a:lstStyle/>
              <a:p>
                <a:pPr algn="just">
                  <a:lnSpc>
                    <a:spcPct val="150000"/>
                  </a:lnSpc>
                </a:pP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 </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như</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4 − 6</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−10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bạn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Bình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5353035"/>
                <a:ext cx="17449800" cy="4591065"/>
              </a:xfrm>
              <a:prstGeom prst="rect">
                <a:avLst/>
              </a:prstGeom>
              <a:blipFill>
                <a:blip r:embed="rId15"/>
                <a:stretch>
                  <a:fillRect l="-1153" b="-2125"/>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524000" y="2095500"/>
                <a:ext cx="15163800" cy="470898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smtClean="0">
                    <a:latin typeface="Arial" panose="020B0604020202020204" pitchFamily="34" charset="0"/>
                    <a:ea typeface="Calibri" panose="020F0502020204030204" pitchFamily="34" charset="0"/>
                    <a:cs typeface="Times New Roman" panose="02020603050405020304" pitchFamily="18" charset="0"/>
                  </a:rPr>
                  <a:t>1.</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cổ</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trữ</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tàng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Lịch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Quốc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79,3 cm.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lấy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3,14</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2095500"/>
                <a:ext cx="15163800" cy="4708981"/>
              </a:xfrm>
              <a:prstGeom prst="rect">
                <a:avLst/>
              </a:prstGeom>
              <a:blipFill>
                <a:blip r:embed="rId3"/>
                <a:stretch>
                  <a:fillRect l="-1407" r="-1367" b="-2332"/>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9521" y="525670"/>
            <a:ext cx="1390276" cy="1378112"/>
          </a:xfrm>
          <a:prstGeom prst="rect">
            <a:avLst/>
          </a:prstGeom>
        </p:spPr>
      </p:pic>
      <p:sp>
        <p:nvSpPr>
          <p:cNvPr id="8" name="Oval 7"/>
          <p:cNvSpPr/>
          <p:nvPr/>
        </p:nvSpPr>
        <p:spPr>
          <a:xfrm>
            <a:off x="2066311" y="7353300"/>
            <a:ext cx="9054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238991" y="6982162"/>
                <a:ext cx="14554200" cy="2465931"/>
              </a:xfrm>
              <a:prstGeom prst="rect">
                <a:avLst/>
              </a:prstGeom>
            </p:spPr>
            <p:txBody>
              <a:bodyPr wrap="square">
                <a:spAutoFit/>
              </a:bodyPr>
              <a:lstStyle/>
              <a:p>
                <a:pPr>
                  <a:lnSpc>
                    <a:spcPct val="20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(79,3:2</m:t>
                    </m:r>
                    <m:sSup>
                      <m:sSupPr>
                        <m:ctrlPr>
                          <a:rPr lang="en-US" sz="400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.3,14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238991" y="6982162"/>
                <a:ext cx="14554200" cy="2465931"/>
              </a:xfrm>
              <a:prstGeom prst="rect">
                <a:avLst/>
              </a:prstGeom>
              <a:blipFill>
                <a:blip r:embed="rId6"/>
                <a:stretch>
                  <a:fillRect l="-1466" b="-9630"/>
                </a:stretch>
              </a:blipFill>
            </p:spPr>
            <p:txBody>
              <a:bodyPr/>
              <a:lstStyle/>
              <a:p>
                <a:r>
                  <a:rPr lang="en-US">
                    <a:noFill/>
                  </a:rPr>
                  <a:t> </a:t>
                </a:r>
              </a:p>
            </p:txBody>
          </p:sp>
        </mc:Fallback>
      </mc:AlternateContent>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90697" y="1510248"/>
            <a:ext cx="14820903"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2.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rộng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vữa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01600" y="7048500"/>
            <a:ext cx="2514600" cy="2492599"/>
          </a:xfrm>
          <a:prstGeom prst="rect">
            <a:avLst/>
          </a:prstGeom>
        </p:spPr>
      </p:pic>
      <p:sp>
        <p:nvSpPr>
          <p:cNvPr id="15" name="Oval 14"/>
          <p:cNvSpPr/>
          <p:nvPr/>
        </p:nvSpPr>
        <p:spPr>
          <a:xfrm>
            <a:off x="1524000" y="872811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1790697" y="5524500"/>
                <a:ext cx="14859000" cy="4093428"/>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1,2+2.15.10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0697" y="5524500"/>
                <a:ext cx="14859000" cy="4093428"/>
              </a:xfrm>
              <a:prstGeom prst="rect">
                <a:avLst/>
              </a:prstGeom>
              <a:blipFill>
                <a:blip r:embed="rId6"/>
                <a:stretch>
                  <a:fillRect l="-1477" b="-2679"/>
                </a:stretch>
              </a:blipFill>
            </p:spPr>
            <p:txBody>
              <a:bodyPr/>
              <a:lstStyle/>
              <a:p>
                <a:r>
                  <a:rPr lang="en-US">
                    <a:noFill/>
                  </a:rPr>
                  <a:t> </a:t>
                </a:r>
              </a:p>
            </p:txBody>
          </p:sp>
        </mc:Fallback>
      </mc:AlternateContent>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109019"/>
            <a:ext cx="15697200"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hè</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tăng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 °C </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giảm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°C 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 30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 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49200" y="6667500"/>
            <a:ext cx="2950267" cy="2924453"/>
          </a:xfrm>
          <a:prstGeom prst="rect">
            <a:avLst/>
          </a:prstGeom>
        </p:spPr>
      </p:pic>
      <p:sp>
        <p:nvSpPr>
          <p:cNvPr id="15" name="Oval 14"/>
          <p:cNvSpPr/>
          <p:nvPr/>
        </p:nvSpPr>
        <p:spPr>
          <a:xfrm>
            <a:off x="6629400" y="660516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00400" y="6296362"/>
            <a:ext cx="9144000" cy="2657138"/>
          </a:xfrm>
          <a:prstGeom prst="rect">
            <a:avLst/>
          </a:prstGeom>
        </p:spPr>
        <p:txBody>
          <a:bodyPr>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30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28</a:t>
            </a:r>
          </a:p>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			D</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33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8220" y="2112604"/>
            <a:ext cx="15615355" cy="1938992"/>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thang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2a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2h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03656" y="7505700"/>
            <a:ext cx="2209800" cy="2190465"/>
          </a:xfrm>
          <a:prstGeom prst="rect">
            <a:avLst/>
          </a:prstGeom>
        </p:spPr>
      </p:pic>
      <p:sp>
        <p:nvSpPr>
          <p:cNvPr id="15" name="Oval 14"/>
          <p:cNvSpPr/>
          <p:nvPr/>
        </p:nvSpPr>
        <p:spPr>
          <a:xfrm>
            <a:off x="3429000" y="6210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3648691" y="4049591"/>
                <a:ext cx="11734800" cy="3164456"/>
              </a:xfrm>
              <a:prstGeom prst="rect">
                <a:avLst/>
              </a:prstGeom>
            </p:spPr>
            <p:txBody>
              <a:bodyPr wrap="square">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8691" y="4049591"/>
                <a:ext cx="11734800" cy="3164456"/>
              </a:xfrm>
              <a:prstGeom prst="rect">
                <a:avLst/>
              </a:prstGeom>
              <a:blipFill>
                <a:blip r:embed="rId6"/>
                <a:stretch>
                  <a:fillRect l="-1870" b="-1349"/>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833449" y="7260677"/>
            <a:ext cx="2381649" cy="2360809"/>
          </a:xfrm>
          <a:prstGeom prst="rect">
            <a:avLst/>
          </a:prstGeom>
        </p:spPr>
      </p:pic>
      <p:sp>
        <p:nvSpPr>
          <p:cNvPr id="15" name="Oval 14"/>
          <p:cNvSpPr/>
          <p:nvPr/>
        </p:nvSpPr>
        <p:spPr>
          <a:xfrm>
            <a:off x="1828800" y="7200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082842" y="2038900"/>
                <a:ext cx="16002001" cy="4552400"/>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kg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Để</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2842" y="2038900"/>
                <a:ext cx="16002001" cy="4552400"/>
              </a:xfrm>
              <a:prstGeom prst="rect">
                <a:avLst/>
              </a:prstGeom>
              <a:blipFill>
                <a:blip r:embed="rId5"/>
                <a:stretch>
                  <a:fillRect l="-1371" r="-1333" b="-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57400" y="6825196"/>
                <a:ext cx="12477158" cy="2814104"/>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057400" y="6825196"/>
                <a:ext cx="12477158" cy="2814104"/>
              </a:xfrm>
              <a:prstGeom prst="rect">
                <a:avLst/>
              </a:prstGeom>
              <a:blipFill>
                <a:blip r:embed="rId6"/>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9800" y="5053868"/>
            <a:ext cx="3352800" cy="547192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441689"/>
            <a:ext cx="2775607" cy="286514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18326" y="706901"/>
            <a:ext cx="2198124" cy="2599931"/>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553200" y="1943100"/>
            <a:ext cx="5334000" cy="460057"/>
          </a:xfrm>
          <a:prstGeom prst="rect">
            <a:avLst/>
          </a:prstGeom>
        </p:spPr>
      </p:pic>
      <p:sp>
        <p:nvSpPr>
          <p:cNvPr id="15" name="Rectangle 14"/>
          <p:cNvSpPr/>
          <p:nvPr/>
        </p:nvSpPr>
        <p:spPr>
          <a:xfrm>
            <a:off x="8717677" y="3326733"/>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557952"/>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3" name="Oval 2"/>
          <p:cNvSpPr/>
          <p:nvPr/>
        </p:nvSpPr>
        <p:spPr>
          <a:xfrm>
            <a:off x="7247688" y="7378092"/>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7" name="Oval 16"/>
          <p:cNvSpPr/>
          <p:nvPr/>
        </p:nvSpPr>
        <p:spPr>
          <a:xfrm>
            <a:off x="7251699" y="5329408"/>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8" name="Oval 17"/>
          <p:cNvSpPr/>
          <p:nvPr/>
        </p:nvSpPr>
        <p:spPr>
          <a:xfrm>
            <a:off x="7247688" y="3280724"/>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p:sp>
        <p:nvSpPr>
          <p:cNvPr id="19" name="Rectangle 18"/>
          <p:cNvSpPr/>
          <p:nvPr/>
        </p:nvSpPr>
        <p:spPr>
          <a:xfrm>
            <a:off x="8711904" y="7589260"/>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3"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7035422" y="11426"/>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2847112" y="-1354513"/>
            <a:ext cx="3884554" cy="3941891"/>
          </a:xfrm>
          <a:prstGeom prst="rect">
            <a:avLst/>
          </a:prstGeom>
        </p:spPr>
      </p:pic>
      <p:grpSp>
        <p:nvGrpSpPr>
          <p:cNvPr id="11" name="Group 10"/>
          <p:cNvGrpSpPr/>
          <p:nvPr/>
        </p:nvGrpSpPr>
        <p:grpSpPr>
          <a:xfrm>
            <a:off x="6705600" y="419100"/>
            <a:ext cx="4741161" cy="1828800"/>
            <a:chOff x="6705600" y="238927"/>
            <a:chExt cx="4741161" cy="18288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701457" y="2431137"/>
            <a:ext cx="16824543" cy="4708981"/>
          </a:xfrm>
          <a:prstGeom prst="rect">
            <a:avLst/>
          </a:prstGeom>
        </p:spPr>
        <p:txBody>
          <a:bodyPr wrap="square">
            <a:spAutoFit/>
          </a:bodyPr>
          <a:lstStyle/>
          <a:p>
            <a:pPr lvl="0" algn="just">
              <a:lnSpc>
                <a:spcPct val="150000"/>
              </a:lnSpc>
            </a:pP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4</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Thuận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2021,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45 000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70 000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140 000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y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NH01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a:blip r:embed="rId16"/>
          <a:stretch>
            <a:fillRect/>
          </a:stretch>
        </p:blipFill>
        <p:spPr>
          <a:xfrm>
            <a:off x="10896600" y="7750850"/>
            <a:ext cx="6664167" cy="1843087"/>
          </a:xfrm>
          <a:prstGeom prst="rect">
            <a:avLst/>
          </a:prstGeom>
        </p:spPr>
      </p:pic>
      <p:sp>
        <p:nvSpPr>
          <p:cNvPr id="8" name="Rectangle 7"/>
          <p:cNvSpPr/>
          <p:nvPr/>
        </p:nvSpPr>
        <p:spPr>
          <a:xfrm>
            <a:off x="701456" y="7157978"/>
            <a:ext cx="9737944" cy="2862322"/>
          </a:xfrm>
          <a:prstGeom prst="rect">
            <a:avLst/>
          </a:prstGeom>
        </p:spPr>
        <p:txBody>
          <a:bodyPr wrap="square">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250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44508">
            <a:off x="16499957" y="-144443"/>
            <a:ext cx="2022230" cy="1945018"/>
          </a:xfrm>
          <a:prstGeom prst="rect">
            <a:avLst/>
          </a:prstGeom>
        </p:spPr>
      </p:pic>
      <p:sp>
        <p:nvSpPr>
          <p:cNvPr id="18" name="Oval Callout 17"/>
          <p:cNvSpPr/>
          <p:nvPr/>
        </p:nvSpPr>
        <p:spPr>
          <a:xfrm>
            <a:off x="8267700" y="571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62000" y="1866900"/>
                <a:ext cx="16764000" cy="6093976"/>
              </a:xfrm>
              <a:prstGeom prst="rect">
                <a:avLst/>
              </a:prstGeom>
            </p:spPr>
            <p:txBody>
              <a:bodyPr wrap="square">
                <a:spAutoFit/>
              </a:bodyPr>
              <a:lstStyle/>
              <a:p>
                <a:pPr marL="30480" marR="30480" algn="just">
                  <a:lnSpc>
                    <a:spcPct val="150000"/>
                  </a:lnSpc>
                  <a:spcAft>
                    <a:spcPts val="1200"/>
                  </a:spcAft>
                </a:pPr>
                <a:r>
                  <a:rPr lang="en-US" sz="4000" dirty="0" smtClean="0">
                    <a:solidFill>
                      <a:srgbClr val="000000"/>
                    </a:solidFill>
                    <a:latin typeface="Arial" panose="020B0604020202020204" pitchFamily="34" charset="0"/>
                    <a:ea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x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y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NH01 - 48 </a:t>
                </a:r>
                <a:r>
                  <a:rPr lang="en-US" sz="4000" dirty="0" err="1" smtClean="0">
                    <a:solidFill>
                      <a:srgbClr val="000000"/>
                    </a:solidFill>
                    <a:latin typeface="Arial" panose="020B0604020202020204" pitchFamily="34" charset="0"/>
                    <a:ea typeface="Times New Roman" panose="02020603050405020304" pitchFamily="18" charset="0"/>
                  </a:rPr>
                  <a:t>và</a:t>
                </a:r>
                <a:r>
                  <a:rPr lang="en-US" sz="4000" dirty="0" smtClean="0">
                    <a:solidFill>
                      <a:srgbClr val="000000"/>
                    </a:solidFill>
                    <a:latin typeface="Arial" panose="020B0604020202020204" pitchFamily="34" charset="0"/>
                    <a:ea typeface="Times New Roman" panose="02020603050405020304" pitchFamily="18" charset="0"/>
                  </a:rPr>
                  <a:t> t (kg) </a:t>
                </a:r>
                <a:r>
                  <a:rPr lang="en-US" sz="4000" dirty="0" err="1" smtClean="0">
                    <a:solidFill>
                      <a:srgbClr val="000000"/>
                    </a:solidFill>
                    <a:latin typeface="Arial" panose="020B0604020202020204" pitchFamily="34" charset="0"/>
                    <a:ea typeface="Times New Roman" panose="02020603050405020304" pitchFamily="18" charset="0"/>
                  </a:rPr>
                  <a:t>nho</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ba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màu</a:t>
                </a:r>
                <a:r>
                  <a:rPr lang="en-US" sz="4000" dirty="0" smtClean="0">
                    <a:solidFill>
                      <a:srgbClr val="000000"/>
                    </a:solidFill>
                    <a:latin typeface="Arial" panose="020B0604020202020204" pitchFamily="34" charset="0"/>
                    <a:ea typeface="Times New Roman" panose="02020603050405020304" pitchFamily="18" charset="0"/>
                  </a:rPr>
                  <a:t> NH01 - 152 </a:t>
                </a:r>
                <a:r>
                  <a:rPr lang="en-US" sz="4000" dirty="0" err="1" smtClean="0">
                    <a:solidFill>
                      <a:srgbClr val="000000"/>
                    </a:solidFill>
                    <a:latin typeface="Arial" panose="020B0604020202020204" pitchFamily="34" charset="0"/>
                    <a:ea typeface="Times New Roman" panose="02020603050405020304" pitchFamily="18" charset="0"/>
                  </a:rPr>
                  <a:t>là</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+70 000 . </m:t>
                    </m:r>
                    <m:r>
                      <a:rPr lang="en-US" sz="4000" i="1" dirty="0" smtClean="0">
                        <a:solidFill>
                          <a:srgbClr val="000000"/>
                        </a:solidFill>
                        <a:latin typeface="Cambria Math" panose="02040503050406030204" pitchFamily="18" charset="0"/>
                        <a:ea typeface="Times New Roman" panose="02020603050405020304" pitchFamily="18" charset="0"/>
                      </a:rPr>
                      <m:t>𝑦</m:t>
                    </m:r>
                    <m:r>
                      <a:rPr lang="en-US" sz="4000" i="1" dirty="0" smtClean="0">
                        <a:solidFill>
                          <a:srgbClr val="000000"/>
                        </a:solidFill>
                        <a:latin typeface="Cambria Math" panose="02040503050406030204" pitchFamily="18" charset="0"/>
                        <a:ea typeface="Times New Roman" panose="02020603050405020304" pitchFamily="18" charset="0"/>
                      </a:rPr>
                      <m:t> +140 000 . </m:t>
                    </m:r>
                    <m:r>
                      <a:rPr lang="en-US" sz="4000" i="1" dirty="0" smtClean="0">
                        <a:solidFill>
                          <a:srgbClr val="000000"/>
                        </a:solidFill>
                        <a:latin typeface="Cambria Math" panose="02040503050406030204" pitchFamily="18" charset="0"/>
                        <a:ea typeface="Times New Roman" panose="02020603050405020304" pitchFamily="18" charset="0"/>
                      </a:rPr>
                      <m:t>𝑡</m:t>
                    </m:r>
                    <m:r>
                      <a:rPr lang="en-US" sz="4000" i="1" dirty="0" smtClean="0">
                        <a:solidFill>
                          <a:srgbClr val="000000"/>
                        </a:solidFill>
                        <a:latin typeface="Cambria Math" panose="02040503050406030204" pitchFamily="18" charset="0"/>
                        <a:ea typeface="Times New Roman" panose="02020603050405020304" pitchFamily="18" charset="0"/>
                      </a:rPr>
                      <m:t> </m:t>
                    </m:r>
                  </m:oMath>
                </a14:m>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300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250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NH01 - 48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100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màu</a:t>
                </a:r>
                <a:r>
                  <a:rPr lang="en-US" sz="4000" dirty="0">
                    <a:solidFill>
                      <a:srgbClr val="000000"/>
                    </a:solidFill>
                    <a:latin typeface="Arial" panose="020B0604020202020204" pitchFamily="34" charset="0"/>
                    <a:ea typeface="Times New Roman" panose="02020603050405020304" pitchFamily="18" charset="0"/>
                  </a:rPr>
                  <a:t> NH01 - 152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300 + 70 000 . 250 +140 000 . 100=45 000 000 </m:t>
                    </m:r>
                  </m:oMath>
                </a14:m>
                <a:r>
                  <a:rPr lang="en-US" sz="4000" dirty="0">
                    <a:solidFill>
                      <a:srgbClr val="000000"/>
                    </a:solidFill>
                    <a:latin typeface="Arial" panose="020B0604020202020204" pitchFamily="34" charset="0"/>
                    <a:ea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1866900"/>
                <a:ext cx="16764000" cy="6093976"/>
              </a:xfrm>
              <a:prstGeom prst="rect">
                <a:avLst/>
              </a:prstGeom>
              <a:blipFill>
                <a:blip r:embed="rId8"/>
                <a:stretch>
                  <a:fillRect l="-1091" r="-1091" b="-1500"/>
                </a:stretch>
              </a:blipFill>
            </p:spPr>
            <p:txBody>
              <a:bodyPr/>
              <a:lstStyle/>
              <a:p>
                <a:r>
                  <a:rPr lang="en-US">
                    <a:noFill/>
                  </a:rPr>
                  <a:t> </a:t>
                </a:r>
              </a:p>
            </p:txBody>
          </p:sp>
        </mc:Fallback>
      </mc:AlternateContent>
      <p:pic>
        <p:nvPicPr>
          <p:cNvPr id="11"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78131" flipH="1">
            <a:off x="-301353" y="8323225"/>
            <a:ext cx="1212305" cy="1888860"/>
          </a:xfrm>
          <a:prstGeom prst="rect">
            <a:avLst/>
          </a:prstGeom>
        </p:spPr>
      </p:pic>
      <p:pic>
        <p:nvPicPr>
          <p:cNvPr id="9" name="Picture 8"/>
          <p:cNvPicPr>
            <a:picLocks noChangeAspect="1"/>
          </p:cNvPicPr>
          <p:nvPr/>
        </p:nvPicPr>
        <p:blipFill>
          <a:blip r:embed="rId12"/>
          <a:stretch>
            <a:fillRect/>
          </a:stretch>
        </p:blipFill>
        <p:spPr>
          <a:xfrm>
            <a:off x="5948931" y="8177213"/>
            <a:ext cx="6664167" cy="1843087"/>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376638" y="9172349"/>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7158357" y="3464589"/>
            <a:ext cx="1192488" cy="1857984"/>
          </a:xfrm>
          <a:prstGeom prst="rect">
            <a:avLst/>
          </a:prstGeom>
        </p:spPr>
      </p:pic>
      <p:sp>
        <p:nvSpPr>
          <p:cNvPr id="8" name="Rectangle 7"/>
          <p:cNvSpPr/>
          <p:nvPr/>
        </p:nvSpPr>
        <p:spPr>
          <a:xfrm>
            <a:off x="533400" y="470535"/>
            <a:ext cx="17221200" cy="8863965"/>
          </a:xfrm>
          <a:prstGeom prst="rect">
            <a:avLst/>
          </a:prstGeom>
        </p:spPr>
        <p:txBody>
          <a:bodyPr wrap="square">
            <a:spAutoFit/>
          </a:bodyPr>
          <a:lstStyle/>
          <a:p>
            <a:pPr lvl="0" algn="just">
              <a:lnSpc>
                <a:spcPct val="150000"/>
              </a:lnSpc>
            </a:pPr>
            <a:r>
              <a:rPr lang="en-US" sz="3800" dirty="0" smtClean="0">
                <a:solidFill>
                  <a:srgbClr val="000000"/>
                </a:solidFill>
                <a:ea typeface="Calibri" panose="020F0502020204030204" pitchFamily="34" charset="0"/>
                <a:cs typeface="Times New Roman" panose="02020603050405020304" pitchFamily="18" charset="0"/>
              </a:rPr>
              <a:t> </a:t>
            </a: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5</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3800" dirty="0" smtClean="0">
                <a:solidFill>
                  <a:srgbClr val="000000"/>
                </a:solidFill>
                <a:ea typeface="Calibri" panose="020F0502020204030204" pitchFamily="34" charset="0"/>
                <a:cs typeface="Times New Roman" panose="02020603050405020304" pitchFamily="18" charset="0"/>
              </a:rPr>
              <a:t>Bạn </a:t>
            </a:r>
            <a:r>
              <a:rPr lang="vi-VN" sz="3800" dirty="0">
                <a:solidFill>
                  <a:srgbClr val="000000"/>
                </a:solidFill>
                <a:ea typeface="Calibri" panose="020F0502020204030204" pitchFamily="34" charset="0"/>
                <a:cs typeface="Times New Roman" panose="02020603050405020304" pitchFamily="18" charset="0"/>
              </a:rPr>
              <a:t>Quân dự định mua 5 cốc trà sữa có giá x đồng/cốc và 3 lọ sữa chua có giá y đồng/lọ. Khi đến cửa hàng, bạn Quân thấy giá bán trà sữa mà bạn dự định mua đã giảm 10%, còn giá sữa chua thì không thay đổi.</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a) Viết biểu thức biểu thị:</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Giá tiền của 1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5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3 lọ sữa chua.</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b) Bạn Quân mang theo 195 000 đồng. Số tiền này vừa đủ để mua lượng trà sữa và sữa chua như dự định (khi chưa giảm giá). Giá tiền của một cốc trà sữa sau khi đã giảm giá là bao nhiêu? Biết giá một lọ sữa chua là 15 000 đồng.</a:t>
            </a:r>
          </a:p>
        </p:txBody>
      </p:sp>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45516" y="8984726"/>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a:off x="17268033" y="2016789"/>
            <a:ext cx="1192488" cy="1857984"/>
          </a:xfrm>
          <a:prstGeom prst="rect">
            <a:avLst/>
          </a:prstGeom>
        </p:spPr>
      </p:pic>
      <p:sp>
        <p:nvSpPr>
          <p:cNvPr id="6" name="Oval Callout 5"/>
          <p:cNvSpPr/>
          <p:nvPr/>
        </p:nvSpPr>
        <p:spPr>
          <a:xfrm>
            <a:off x="7848600" y="27943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1287379"/>
                <a:ext cx="18440400" cy="8863965"/>
              </a:xfrm>
              <a:prstGeom prst="rect">
                <a:avLst/>
              </a:prstGeom>
            </p:spPr>
            <p:txBody>
              <a:bodyPr wrap="square">
                <a:spAutoFit/>
              </a:bodyPr>
              <a:lstStyle/>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90% </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.90%</m:t>
                    </m:r>
                  </m:oMath>
                </a14:m>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x 15 000 = 45 000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195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000 - 45 000 =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150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5 = 30 000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30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x 90% = 27 000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287379"/>
                <a:ext cx="18440400" cy="8863965"/>
              </a:xfrm>
              <a:prstGeom prst="rect">
                <a:avLst/>
              </a:prstGeom>
              <a:blipFill>
                <a:blip r:embed="rId10"/>
                <a:stretch>
                  <a:fillRect l="-1091" b="-619"/>
                </a:stretch>
              </a:blipFill>
            </p:spPr>
            <p:txBody>
              <a:bodyPr/>
              <a:lstStyle/>
              <a:p>
                <a:r>
                  <a:rPr lang="en-US">
                    <a:noFill/>
                  </a:rPr>
                  <a:t> </a:t>
                </a:r>
              </a:p>
            </p:txBody>
          </p:sp>
        </mc:Fallback>
      </mc:AlternateContent>
      <p:pic>
        <p:nvPicPr>
          <p:cNvPr id="7"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177084" y="9214824"/>
            <a:ext cx="905034" cy="886933"/>
          </a:xfrm>
          <a:prstGeom prst="rect">
            <a:avLst/>
          </a:prstGeom>
        </p:spPr>
      </p:pic>
    </p:spTree>
    <p:extLst>
      <p:ext uri="{BB962C8B-B14F-4D97-AF65-F5344CB8AC3E}">
        <p14:creationId xmlns:p14="http://schemas.microsoft.com/office/powerpoint/2010/main" val="628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anim calcmode="lin" valueType="num">
                                      <p:cBhvr>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anim calcmode="lin" valueType="num">
                                      <p:cBhvr>
                                        <p:cTn id="5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62157" y="8235102"/>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28454" y="-135470"/>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97000" y="-86730"/>
            <a:ext cx="905034" cy="886933"/>
          </a:xfrm>
          <a:prstGeom prst="rect">
            <a:avLst/>
          </a:prstGeom>
        </p:spPr>
      </p:pic>
      <p:sp>
        <p:nvSpPr>
          <p:cNvPr id="19" name="Rectangle 18"/>
          <p:cNvSpPr/>
          <p:nvPr/>
        </p:nvSpPr>
        <p:spPr>
          <a:xfrm>
            <a:off x="1265273" y="876300"/>
            <a:ext cx="15697200" cy="4632037"/>
          </a:xfrm>
          <a:prstGeom prst="rect">
            <a:avLst/>
          </a:prstGeom>
        </p:spPr>
        <p:txBody>
          <a:bodyPr wrap="square">
            <a:spAutoFit/>
          </a:bodyPr>
          <a:lstStyle/>
          <a:p>
            <a:pPr marL="30480" marR="30480" algn="just">
              <a:lnSpc>
                <a:spcPct val="150000"/>
              </a:lnSpc>
            </a:pPr>
            <a:r>
              <a:rPr kumimoji="0" lang="fr-FR"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6</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r</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triệu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6</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77631" y="57485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265273" y="6741768"/>
            <a:ext cx="16188538" cy="2862322"/>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 x r%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nhận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4000" dirty="0">
                <a:solidFill>
                  <a:srgbClr val="333333"/>
                </a:solidFill>
                <a:latin typeface="Arial" panose="020B0604020202020204" pitchFamily="34" charset="0"/>
                <a:ea typeface="Times New Roman" panose="02020603050405020304" pitchFamily="18" charset="0"/>
              </a:rPr>
              <a:t>200 x 6% = 12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smtClean="0">
                <a:solidFill>
                  <a:srgbClr val="333333"/>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343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457200" y="657516"/>
                <a:ext cx="17373600" cy="2723823"/>
              </a:xfrm>
              <a:prstGeom prst="rect">
                <a:avLst/>
              </a:prstGeom>
            </p:spPr>
            <p:txBody>
              <a:bodyPr wrap="square">
                <a:spAutoFit/>
              </a:bodyPr>
              <a:lstStyle/>
              <a:p>
                <a:pPr algn="just">
                  <a:lnSpc>
                    <a:spcPct val="150000"/>
                  </a:lnSpc>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Bài</a:t>
                </a:r>
                <a:r>
                  <a:rPr lang="en-US" sz="3800" b="1" dirty="0" smtClean="0">
                    <a:latin typeface="Arial" panose="020B0604020202020204" pitchFamily="34" charset="0"/>
                    <a:ea typeface="Calibri" panose="020F0502020204030204" pitchFamily="34" charset="0"/>
                    <a:cs typeface="Times New Roman" panose="02020603050405020304" pitchFamily="18" charset="0"/>
                  </a:rPr>
                  <a:t> 7:</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trưởng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dựa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mẹ</a:t>
                </a:r>
                <a:r>
                  <a:rPr lang="en-US" sz="3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xăng-ti-mét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7200" y="657516"/>
                <a:ext cx="17373600" cy="2723823"/>
              </a:xfrm>
              <a:prstGeom prst="rect">
                <a:avLst/>
              </a:prstGeom>
              <a:blipFill>
                <a:blip r:embed="rId2"/>
                <a:stretch>
                  <a:fillRect l="-1158" r="-1158" b="-4027"/>
                </a:stretch>
              </a:blipFill>
            </p:spPr>
            <p:txBody>
              <a:bodyPr/>
              <a:lstStyle/>
              <a:p>
                <a:r>
                  <a:rPr lang="en-US">
                    <a:noFill/>
                  </a:rPr>
                  <a:t> </a:t>
                </a:r>
              </a:p>
            </p:txBody>
          </p:sp>
        </mc:Fallback>
      </mc:AlternateContent>
      <p:pic>
        <p:nvPicPr>
          <p:cNvPr id="23"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5613928" y="3271887"/>
            <a:ext cx="1635458" cy="1445150"/>
          </a:xfrm>
          <a:prstGeom prst="rect">
            <a:avLst/>
          </a:prstGeom>
        </p:spPr>
      </p:pic>
      <p:grpSp>
        <p:nvGrpSpPr>
          <p:cNvPr id="15" name="Group 3"/>
          <p:cNvGrpSpPr/>
          <p:nvPr/>
        </p:nvGrpSpPr>
        <p:grpSpPr>
          <a:xfrm>
            <a:off x="-609600" y="9445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mc:AlternateContent xmlns:mc="http://schemas.openxmlformats.org/markup-compatibility/2006" xmlns:a14="http://schemas.microsoft.com/office/drawing/2010/main">
        <mc:Choice Requires="a14">
          <p:sp>
            <p:nvSpPr>
              <p:cNvPr id="5" name="Rectangle 4"/>
              <p:cNvSpPr/>
              <p:nvPr/>
            </p:nvSpPr>
            <p:spPr>
              <a:xfrm>
                <a:off x="4281293" y="2476500"/>
                <a:ext cx="9144000" cy="3502690"/>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trai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⋅1,08(</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e>
                        </m:m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g</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á</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(0,923</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81293" y="2476500"/>
                <a:ext cx="9144000" cy="3502690"/>
              </a:xfrm>
              <a:prstGeom prst="rect">
                <a:avLst/>
              </a:prstGeom>
              <a:blipFill>
                <a:blip r:embed="rId17"/>
                <a:stretch>
                  <a:fillRect r="-6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521" y="6134100"/>
                <a:ext cx="17128957" cy="1846659"/>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Theo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mẹ</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160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trai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gái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trưởng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9521" y="6134100"/>
                <a:ext cx="17128957" cy="1846659"/>
              </a:xfrm>
              <a:prstGeom prst="rect">
                <a:avLst/>
              </a:prstGeom>
              <a:blipFill>
                <a:blip r:embed="rId18"/>
                <a:stretch>
                  <a:fillRect l="-1174" r="-1174" b="-6601"/>
                </a:stretch>
              </a:blipFill>
            </p:spPr>
            <p:txBody>
              <a:bodyPr/>
              <a:lstStyle/>
              <a:p>
                <a:r>
                  <a:rPr lang="en-US">
                    <a:noFill/>
                  </a:rPr>
                  <a:t> </a:t>
                </a:r>
              </a:p>
            </p:txBody>
          </p:sp>
        </mc:Fallback>
      </mc:AlternateContent>
      <p:pic>
        <p:nvPicPr>
          <p:cNvPr id="20" name="Picture 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68399" y="8283741"/>
            <a:ext cx="1607725" cy="1546339"/>
          </a:xfrm>
          <a:prstGeom prst="rect">
            <a:avLst/>
          </a:prstGeom>
        </p:spPr>
      </p:pic>
    </p:spTree>
    <p:extLst>
      <p:ext uri="{BB962C8B-B14F-4D97-AF65-F5344CB8AC3E}">
        <p14:creationId xmlns:p14="http://schemas.microsoft.com/office/powerpoint/2010/main" val="173862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3"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4845406" y="7643473"/>
            <a:ext cx="2258652" cy="1995827"/>
          </a:xfrm>
          <a:prstGeom prst="rect">
            <a:avLst/>
          </a:prstGeom>
        </p:spPr>
      </p:pic>
      <p:grpSp>
        <p:nvGrpSpPr>
          <p:cNvPr id="15" name="Group 3"/>
          <p:cNvGrpSpPr/>
          <p:nvPr/>
        </p:nvGrpSpPr>
        <p:grpSpPr>
          <a:xfrm>
            <a:off x="-529392" y="9826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0"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278603" y="8585166"/>
            <a:ext cx="1607725" cy="1546339"/>
          </a:xfrm>
          <a:prstGeom prst="rect">
            <a:avLst/>
          </a:prstGeom>
        </p:spPr>
      </p:pic>
      <p:sp>
        <p:nvSpPr>
          <p:cNvPr id="9" name="Oval Callout 8"/>
          <p:cNvSpPr/>
          <p:nvPr/>
        </p:nvSpPr>
        <p:spPr>
          <a:xfrm>
            <a:off x="8229600" y="911987"/>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85800" y="2019300"/>
            <a:ext cx="16840200" cy="1827744"/>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rPr>
              <a:t>Theo </a:t>
            </a:r>
            <a:r>
              <a:rPr lang="en-US" sz="4000" dirty="0" err="1">
                <a:solidFill>
                  <a:srgbClr val="333333"/>
                </a:solidFill>
                <a:latin typeface="Arial" panose="020B0604020202020204" pitchFamily="34" charset="0"/>
                <a:ea typeface="Times New Roman" panose="02020603050405020304" pitchFamily="18" charset="0"/>
              </a:rPr>
              <a:t>cách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nếu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170cm, </a:t>
            </a:r>
            <a:r>
              <a:rPr lang="en-US" sz="4000" dirty="0" err="1">
                <a:solidFill>
                  <a:srgbClr val="333333"/>
                </a:solidFill>
                <a:latin typeface="Arial" panose="020B0604020202020204" pitchFamily="34" charset="0"/>
                <a:ea typeface="Times New Roman" panose="02020603050405020304" pitchFamily="18" charset="0"/>
              </a:rPr>
              <a:t>mẹ</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160cm </a:t>
            </a:r>
            <a:r>
              <a:rPr lang="en-US" sz="4000" dirty="0" err="1">
                <a:solidFill>
                  <a:srgbClr val="333333"/>
                </a:solidFill>
                <a:latin typeface="Arial" panose="020B0604020202020204" pitchFamily="34" charset="0"/>
                <a:ea typeface="Times New Roman" panose="02020603050405020304" pitchFamily="18" charset="0"/>
              </a:rPr>
              <a:t>thì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chiều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trưởng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thành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010400" y="4305300"/>
                <a:ext cx="800187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.1,08</m:t>
                      </m:r>
                      <m:d>
                        <m:dPr>
                          <m:ctrlPr>
                            <a:rPr lang="en-US" sz="4000" i="1">
                              <a:latin typeface="Cambria Math" panose="02040503050406030204" pitchFamily="18" charset="0"/>
                            </a:rPr>
                          </m:ctrlPr>
                        </m:dPr>
                        <m:e>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=178,2</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010400" y="4305300"/>
                <a:ext cx="8001871" cy="1244828"/>
              </a:xfrm>
              <a:prstGeom prst="rect">
                <a:avLst/>
              </a:prstGeom>
              <a:blipFill>
                <a:blip r:embed="rId18"/>
                <a:stretch>
                  <a:fillRect/>
                </a:stretch>
              </a:blipFill>
            </p:spPr>
            <p:txBody>
              <a:bodyPr/>
              <a:lstStyle/>
              <a:p>
                <a:r>
                  <a:rPr lang="en-US">
                    <a:noFill/>
                  </a:rPr>
                  <a:t> </a:t>
                </a:r>
              </a:p>
            </p:txBody>
          </p:sp>
        </mc:Fallback>
      </mc:AlternateContent>
      <p:sp>
        <p:nvSpPr>
          <p:cNvPr id="7" name="Rectangle 6"/>
          <p:cNvSpPr/>
          <p:nvPr/>
        </p:nvSpPr>
        <p:spPr>
          <a:xfrm>
            <a:off x="1223208" y="4407197"/>
            <a:ext cx="9144000" cy="901593"/>
          </a:xfrm>
          <a:prstGeom prst="rect">
            <a:avLst/>
          </a:prstGeom>
        </p:spPr>
        <p:txBody>
          <a:bodyPr>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a:t>
            </a:r>
          </a:p>
        </p:txBody>
      </p:sp>
      <p:sp>
        <p:nvSpPr>
          <p:cNvPr id="8" name="Rectangle 7"/>
          <p:cNvSpPr/>
          <p:nvPr/>
        </p:nvSpPr>
        <p:spPr>
          <a:xfrm>
            <a:off x="1223208" y="6146688"/>
            <a:ext cx="6168192" cy="1015663"/>
          </a:xfrm>
          <a:prstGeom prst="rect">
            <a:avLst/>
          </a:prstGeom>
        </p:spPr>
        <p:txBody>
          <a:bodyPr wrap="square">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010400" y="6057900"/>
                <a:ext cx="9156546"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m:t>
                      </m:r>
                      <m:d>
                        <m:dPr>
                          <m:ctrlPr>
                            <a:rPr lang="en-US" sz="4000" i="1">
                              <a:latin typeface="Cambria Math" panose="02040503050406030204" pitchFamily="18" charset="0"/>
                            </a:rPr>
                          </m:ctrlPr>
                        </m:dPr>
                        <m:e>
                          <m:r>
                            <a:rPr lang="en-US" sz="4000" i="0">
                              <a:latin typeface="Cambria Math" panose="02040503050406030204" pitchFamily="18" charset="0"/>
                            </a:rPr>
                            <m:t>0,923.</m:t>
                          </m:r>
                          <m:r>
                            <m:rPr>
                              <m:nor/>
                            </m:rPr>
                            <a:rPr lang="en-US" sz="4000" i="1">
                              <a:latin typeface="Cambria Math" panose="02040503050406030204" pitchFamily="18" charset="0"/>
                            </a:rPr>
                            <m:t> </m:t>
                          </m:r>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=158,455</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7010400" y="6057900"/>
                <a:ext cx="9156546" cy="1244828"/>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05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6480643" y="308711"/>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5791200" y="206657"/>
            <a:ext cx="6828281" cy="1605487"/>
            <a:chOff x="5647511" y="337613"/>
            <a:chExt cx="6828281" cy="1605487"/>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7600" y="1686782"/>
              <a:ext cx="2971800" cy="256318"/>
            </a:xfrm>
            <a:prstGeom prst="rect">
              <a:avLst/>
            </a:prstGeom>
          </p:spPr>
        </p:pic>
        <p:sp>
          <p:nvSpPr>
            <p:cNvPr id="16" name="Rectangle 15"/>
            <p:cNvSpPr/>
            <p:nvPr/>
          </p:nvSpPr>
          <p:spPr>
            <a:xfrm>
              <a:off x="5647511" y="337613"/>
              <a:ext cx="682828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nl-NL" sz="6000" b="1" i="0" u="none" strike="noStrike" kern="1200" cap="none" spc="0" normalizeH="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34536" y="9447409"/>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171700"/>
                <a:ext cx="16706984" cy="4841325"/>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Câu</a:t>
                </a:r>
                <a:r>
                  <a:rPr lang="fr-FR" sz="3800" b="1" dirty="0">
                    <a:latin typeface="Arial" panose="020B0604020202020204" pitchFamily="34" charset="0"/>
                    <a:ea typeface="Calibri" panose="020F0502020204030204" pitchFamily="34" charset="0"/>
                    <a:cs typeface="Arial" panose="020B0604020202020204" pitchFamily="34" charset="0"/>
                  </a:rPr>
                  <a:t> 1.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chim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giờ</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15 </a:t>
                </a:r>
                <a:r>
                  <a:rPr lang="en-US" sz="3800" dirty="0" err="1">
                    <a:effectLst/>
                    <a:latin typeface="Arial" panose="020B0604020202020204" pitchFamily="34" charset="0"/>
                    <a:ea typeface="Calibri" panose="020F0502020204030204" pitchFamily="34" charset="0"/>
                    <a:cs typeface="Arial" panose="020B0604020202020204" pitchFamily="34" charset="0"/>
                  </a:rPr>
                  <a:t>phút</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171700"/>
                <a:ext cx="16706984" cy="4841325"/>
              </a:xfrm>
              <a:prstGeom prst="rect">
                <a:avLst/>
              </a:prstGeom>
              <a:blipFill>
                <a:blip r:embed="rId17"/>
                <a:stretch>
                  <a:fillRect l="-1204" r="-1168" b="-2015"/>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0134600" y="6354136"/>
            <a:ext cx="7728999" cy="34936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85800" y="7048500"/>
                <a:ext cx="9010784" cy="2723823"/>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kích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thước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mc:Choice>
        <mc:Fallback xmlns="">
          <p:sp>
            <p:nvSpPr>
              <p:cNvPr id="7" name="Rectangle 6"/>
              <p:cNvSpPr>
                <a:spLocks noRot="1" noChangeAspect="1" noMove="1" noResize="1" noEditPoints="1" noAdjustHandles="1" noChangeArrowheads="1" noChangeShapeType="1" noTextEdit="1"/>
              </p:cNvSpPr>
              <p:nvPr/>
            </p:nvSpPr>
            <p:spPr>
              <a:xfrm>
                <a:off x="685800" y="7048500"/>
                <a:ext cx="9010784" cy="2723823"/>
              </a:xfrm>
              <a:prstGeom prst="rect">
                <a:avLst/>
              </a:prstGeom>
              <a:blipFill>
                <a:blip r:embed="rId19"/>
                <a:stretch>
                  <a:fillRect l="-2233" r="-2165" b="-4251"/>
                </a:stretch>
              </a:blipFill>
            </p:spPr>
            <p:txBody>
              <a:bodyPr/>
              <a:lstStyle/>
              <a:p>
                <a:r>
                  <a:rPr lang="en-US">
                    <a:noFill/>
                  </a:rPr>
                  <a:t> </a:t>
                </a:r>
              </a:p>
            </p:txBody>
          </p:sp>
        </mc:Fallback>
      </mc:AlternateContent>
    </p:spTree>
    <p:extLst>
      <p:ext uri="{BB962C8B-B14F-4D97-AF65-F5344CB8AC3E}">
        <p14:creationId xmlns:p14="http://schemas.microsoft.com/office/powerpoint/2010/main" val="29156846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97328">
            <a:off x="17022298" y="102055"/>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3140360" y="-1380456"/>
            <a:ext cx="3884554" cy="3941891"/>
          </a:xfrm>
          <a:prstGeom prst="rect">
            <a:avLst/>
          </a:prstGeom>
        </p:spPr>
      </p:pic>
      <p:pic>
        <p:nvPicPr>
          <p:cNvPr id="18"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6879919" y="9466131"/>
            <a:ext cx="1640672" cy="1431859"/>
          </a:xfrm>
          <a:prstGeom prst="rect">
            <a:avLst/>
          </a:prstGeom>
        </p:spPr>
      </p:pic>
      <p:sp>
        <p:nvSpPr>
          <p:cNvPr id="9" name="Oval Callout 8"/>
          <p:cNvSpPr/>
          <p:nvPr/>
        </p:nvSpPr>
        <p:spPr>
          <a:xfrm>
            <a:off x="8229600" y="64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9600" y="1562100"/>
                <a:ext cx="16992600" cy="778597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a)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quãng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được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chim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br>
                  <a:rPr lang="en-US" sz="3800" dirty="0">
                    <a:latin typeface="Arial" panose="020B060402020202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e>
                      </m:d>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b)</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15</m:t>
                          </m:r>
                        </m:num>
                        <m:den>
                          <m:r>
                            <a:rPr lang="en-US" sz="3800">
                              <a:effectLst/>
                              <a:latin typeface="Cambria Math" panose="02040503050406030204" pitchFamily="18" charset="0"/>
                              <a:ea typeface="Calibri" panose="020F0502020204030204" pitchFamily="34" charset="0"/>
                              <a:cs typeface="Arial" panose="020B0604020202020204" pitchFamily="34" charset="0"/>
                            </a:rPr>
                            <m:t>60</m:t>
                          </m:r>
                        </m:den>
                      </m:f>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c)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hình</a:t>
                </a:r>
                <a:r>
                  <a:rPr lang="en-US" sz="3800" dirty="0">
                    <a:effectLst/>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1562100"/>
                <a:ext cx="16992600" cy="7785978"/>
              </a:xfrm>
              <a:prstGeom prst="rect">
                <a:avLst/>
              </a:prstGeom>
              <a:blipFill>
                <a:blip r:embed="rId13"/>
                <a:stretch>
                  <a:fillRect l="-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15124" y="7505700"/>
                <a:ext cx="3076676" cy="1227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30+50</m:t>
                              </m:r>
                            </m:e>
                          </m:d>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15124" y="7505700"/>
                <a:ext cx="3076676" cy="1227195"/>
              </a:xfrm>
              <a:prstGeom prst="rect">
                <a:avLst/>
              </a:prstGeom>
              <a:blipFill>
                <a:blip r:embed="rId14"/>
                <a:stretch>
                  <a:fillRect/>
                </a:stretch>
              </a:blipFill>
            </p:spPr>
            <p:txBody>
              <a:bodyPr/>
              <a:lstStyle/>
              <a:p>
                <a:r>
                  <a:rPr lang="en-US">
                    <a:noFill/>
                  </a:rPr>
                  <a:t> </a:t>
                </a:r>
              </a:p>
            </p:txBody>
          </p:sp>
        </mc:Fallback>
      </mc:AlternateContent>
      <p:grpSp>
        <p:nvGrpSpPr>
          <p:cNvPr id="8" name="Group 7"/>
          <p:cNvGrpSpPr/>
          <p:nvPr/>
        </p:nvGrpSpPr>
        <p:grpSpPr>
          <a:xfrm>
            <a:off x="1066800" y="8877300"/>
            <a:ext cx="16078200" cy="1198983"/>
            <a:chOff x="1066800" y="9019674"/>
            <a:chExt cx="16078200" cy="1198983"/>
          </a:xfrm>
        </p:grpSpPr>
        <mc:AlternateContent xmlns:mc="http://schemas.openxmlformats.org/markup-compatibility/2006" xmlns:a14="http://schemas.microsoft.com/office/drawing/2010/main">
          <mc:Choice Requires="a14">
            <p:sp>
              <p:nvSpPr>
                <p:cNvPr id="12" name="Rectangle 11"/>
                <p:cNvSpPr/>
                <p:nvPr/>
              </p:nvSpPr>
              <p:spPr>
                <a:xfrm>
                  <a:off x="12244122" y="9019674"/>
                  <a:ext cx="1471878" cy="1198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244122" y="9019674"/>
                  <a:ext cx="1471878" cy="11989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6800" y="9029700"/>
                  <a:ext cx="16078200"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Biểu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9029700"/>
                  <a:ext cx="16078200" cy="969496"/>
                </a:xfrm>
                <a:prstGeom prst="rect">
                  <a:avLst/>
                </a:prstGeom>
                <a:blipFill>
                  <a:blip r:embed="rId16"/>
                  <a:stretch>
                    <a:fillRect l="-1251"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43040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421360" y="8877300"/>
            <a:ext cx="1180840" cy="946470"/>
          </a:xfrm>
          <a:prstGeom prst="rect">
            <a:avLst/>
          </a:prstGeom>
        </p:spPr>
      </p:pic>
      <p:sp>
        <p:nvSpPr>
          <p:cNvPr id="19" name="Oval Callout 18"/>
          <p:cNvSpPr/>
          <p:nvPr/>
        </p:nvSpPr>
        <p:spPr>
          <a:xfrm>
            <a:off x="8305800" y="57912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62000" y="473988"/>
                <a:ext cx="16840200" cy="5355312"/>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Arial" panose="020B0604020202020204" pitchFamily="34" charset="0"/>
                  </a:rPr>
                  <a:t>Câu</a:t>
                </a:r>
                <a:r>
                  <a:rPr lang="en-US" sz="3800" b="1" dirty="0">
                    <a:latin typeface="Arial" panose="020B0604020202020204" pitchFamily="34" charset="0"/>
                    <a:ea typeface="Calibri" panose="020F0502020204030204" pitchFamily="34" charset="0"/>
                    <a:cs typeface="Arial" panose="020B0604020202020204" pitchFamily="34" charset="0"/>
                  </a:rPr>
                  <a:t> 2:</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thoại</a:t>
                </a:r>
                <a:r>
                  <a:rPr lang="en-US" sz="3800" dirty="0">
                    <a:effectLst/>
                    <a:latin typeface="Arial" panose="020B0604020202020204" pitchFamily="34" charset="0"/>
                    <a:ea typeface="Calibri" panose="020F0502020204030204" pitchFamily="34" charset="0"/>
                    <a:cs typeface="Arial" panose="020B0604020202020204" pitchFamily="34" charset="0"/>
                  </a:rPr>
                  <a:t> di </a:t>
                </a:r>
                <a:r>
                  <a:rPr lang="en-US" sz="3800" dirty="0" err="1">
                    <a:effectLst/>
                    <a:latin typeface="Arial" panose="020B0604020202020204" pitchFamily="34" charset="0"/>
                    <a:ea typeface="Calibri" panose="020F0502020204030204" pitchFamily="34" charset="0"/>
                    <a:cs typeface="Arial" panose="020B0604020202020204" pitchFamily="34" charset="0"/>
                  </a:rPr>
                  <a:t>động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cước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200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250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33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27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473988"/>
                <a:ext cx="16840200" cy="5355312"/>
              </a:xfrm>
              <a:prstGeom prst="rect">
                <a:avLst/>
              </a:prstGeom>
              <a:blipFill>
                <a:blip r:embed="rId3"/>
                <a:stretch>
                  <a:fillRect l="-1194" r="-1158"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7053168"/>
                <a:ext cx="16611600" cy="2662332"/>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Biểu</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nhắn</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ngoại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m:t>
                    </m:r>
                    <m:r>
                      <a:rPr lang="en-US" sz="3800" i="1">
                        <a:effectLst/>
                        <a:latin typeface="Cambria Math" panose="02040503050406030204" pitchFamily="18" charset="0"/>
                        <a:ea typeface="Calibri" panose="020F0502020204030204" pitchFamily="34" charset="0"/>
                        <a:cs typeface="Arial" panose="020B0604020202020204" pitchFamily="34" charset="0"/>
                      </a:rPr>
                      <m:t>𝑡</m:t>
                    </m:r>
                    <m:r>
                      <a:rPr lang="en-US" sz="3800">
                        <a:effectLst/>
                        <a:latin typeface="Cambria Math" panose="02040503050406030204" pitchFamily="18" charset="0"/>
                        <a:ea typeface="Calibri" panose="020F0502020204030204" pitchFamily="34" charset="0"/>
                        <a:cs typeface="Arial" panose="020B0604020202020204" pitchFamily="34" charset="0"/>
                      </a:rPr>
                      <m:t>+250⋅</m:t>
                    </m:r>
                    <m:r>
                      <a:rPr lang="en-US" sz="3800" i="1">
                        <a:effectLst/>
                        <a:latin typeface="Cambria Math" panose="02040503050406030204" pitchFamily="18" charset="0"/>
                        <a:ea typeface="Calibri" panose="020F0502020204030204" pitchFamily="34" charset="0"/>
                        <a:cs typeface="Arial" panose="020B0604020202020204" pitchFamily="34" charset="0"/>
                      </a:rPr>
                      <m:t>𝑙</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(đồ</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ng</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7053168"/>
                <a:ext cx="16611600" cy="2662332"/>
              </a:xfrm>
              <a:prstGeom prst="rect">
                <a:avLst/>
              </a:prstGeom>
              <a:blipFill>
                <a:blip r:embed="rId4"/>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4392462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6881" y="473878"/>
            <a:ext cx="3347642" cy="887125"/>
          </a:xfrm>
          <a:prstGeom prst="rect">
            <a:avLst/>
          </a:prstGeom>
        </p:spPr>
      </p:pic>
      <p:pic>
        <p:nvPicPr>
          <p:cNvPr id="16" name="Picture 15"/>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426870" y="1638300"/>
            <a:ext cx="950078" cy="886670"/>
          </a:xfrm>
          <a:prstGeom prst="rect">
            <a:avLst/>
          </a:prstGeom>
        </p:spPr>
      </p:pic>
      <p:sp>
        <p:nvSpPr>
          <p:cNvPr id="17" name="TextBox 16"/>
          <p:cNvSpPr txBox="1"/>
          <p:nvPr/>
        </p:nvSpPr>
        <p:spPr>
          <a:xfrm>
            <a:off x="2424949" y="17804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2408907" y="2517307"/>
            <a:ext cx="12478119" cy="969496"/>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Xác định các số và các phép tính có trong mỗi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184718" y="9385544"/>
            <a:ext cx="1640672" cy="1431859"/>
          </a:xfrm>
          <a:prstGeom prst="rect">
            <a:avLst/>
          </a:prstGeom>
        </p:spPr>
      </p:pic>
      <p:sp>
        <p:nvSpPr>
          <p:cNvPr id="13" name="Rectangle 12"/>
          <p:cNvSpPr/>
          <p:nvPr/>
        </p:nvSpPr>
        <p:spPr>
          <a:xfrm>
            <a:off x="8082813" y="324742"/>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18"/>
          <p:cNvSpPr/>
          <p:nvPr/>
        </p:nvSpPr>
        <p:spPr>
          <a:xfrm>
            <a:off x="6612824" y="278733"/>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100−(20. 3+30 . 1,5)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300</m:t>
                                </m:r>
                                <m:r>
                                  <a:rPr lang="en-US" sz="4000" i="0">
                                    <a:latin typeface="Cambria Math" panose="02040503050406030204" pitchFamily="18" charset="0"/>
                                  </a:rPr>
                                  <m:t>+300.</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3</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100965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91257" r="-194919" b="-280328"/>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914779">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111465" r="-194919" b="-63376"/>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362842" r="-194919" b="-8743"/>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Fallback>
      </mc:AlternateContent>
      <p:pic>
        <p:nvPicPr>
          <p:cNvPr id="21"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157868" y="1485900"/>
            <a:ext cx="1670777" cy="1785336"/>
          </a:xfrm>
          <a:prstGeom prst="rect">
            <a:avLst/>
          </a:prstGeom>
        </p:spPr>
      </p:pic>
      <p:sp>
        <p:nvSpPr>
          <p:cNvPr id="7" name="Rectangle 6"/>
          <p:cNvSpPr/>
          <p:nvPr/>
        </p:nvSpPr>
        <p:spPr>
          <a:xfrm>
            <a:off x="6982991" y="5219700"/>
            <a:ext cx="443743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Times New Roman" panose="02020603050405020304" pitchFamily="18" charset="0"/>
              </a:rPr>
              <a:t>100; 20; 3; 30; 1,5</a:t>
            </a:r>
            <a:endParaRPr lang="en-US" sz="4000" b="1" dirty="0">
              <a:solidFill>
                <a:srgbClr val="FF0000"/>
              </a:solidFill>
            </a:endParaRPr>
          </a:p>
        </p:txBody>
      </p:sp>
      <p:sp>
        <p:nvSpPr>
          <p:cNvPr id="8" name="Rectangle 7"/>
          <p:cNvSpPr/>
          <p:nvPr/>
        </p:nvSpPr>
        <p:spPr>
          <a:xfrm>
            <a:off x="12690288" y="5175584"/>
            <a:ext cx="4058099"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Trừ</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cộng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p:sp>
        <p:nvSpPr>
          <p:cNvPr id="24" name="Rectangle 23"/>
          <p:cNvSpPr/>
          <p:nvPr/>
        </p:nvSpPr>
        <p:spPr>
          <a:xfrm>
            <a:off x="13218765" y="6721591"/>
            <a:ext cx="3001143"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C</a:t>
            </a:r>
            <a:r>
              <a:rPr lang="en-US" sz="4000" b="1" dirty="0" err="1" smtClean="0">
                <a:solidFill>
                  <a:srgbClr val="FF0000"/>
                </a:solidFill>
                <a:latin typeface="Arial" panose="020B0604020202020204" pitchFamily="34" charset="0"/>
                <a:ea typeface="Times New Roman" panose="02020603050405020304" pitchFamily="18" charset="0"/>
              </a:rPr>
              <a:t>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8199006" y="8179366"/>
                <a:ext cx="1935594" cy="720134"/>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Times New Roman" panose="02020603050405020304" pitchFamily="18" charset="0"/>
                  </a:rPr>
                  <a:t>2; </a:t>
                </a:r>
                <a14:m>
                  <m:oMath xmlns:m="http://schemas.openxmlformats.org/officeDocument/2006/math">
                    <m:sSup>
                      <m:sSupPr>
                        <m:ctrlPr>
                          <a:rPr lang="en-US" sz="4000" b="1" i="1">
                            <a:solidFill>
                              <a:srgbClr val="FF0000"/>
                            </a:solidFill>
                            <a:effectLst/>
                            <a:latin typeface="Cambria Math" panose="02040503050406030204" pitchFamily="18" charset="0"/>
                            <a:cs typeface="Arial" panose="020B0604020202020204" pitchFamily="34" charset="0"/>
                          </a:rPr>
                        </m:ctrlPr>
                      </m:sSupPr>
                      <m:e>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𝟑</m:t>
                        </m:r>
                      </m:e>
                      <m:sup>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𝟒</m:t>
                        </m:r>
                      </m:sup>
                    </m:sSup>
                  </m:oMath>
                </a14:m>
                <a:r>
                  <a:rPr lang="en-US" sz="4000" b="1" dirty="0">
                    <a:solidFill>
                      <a:srgbClr val="FF0000"/>
                    </a:solidFill>
                    <a:effectLst/>
                    <a:latin typeface="Arial" panose="020B0604020202020204" pitchFamily="34" charset="0"/>
                    <a:ea typeface="Times New Roman" panose="02020603050405020304" pitchFamily="18" charset="0"/>
                  </a:rPr>
                  <a:t>; 5</a:t>
                </a:r>
                <a:endParaRPr lang="en-US" sz="4000" b="1"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199006" y="8179366"/>
                <a:ext cx="1935594" cy="720134"/>
              </a:xfrm>
              <a:prstGeom prst="rect">
                <a:avLst/>
              </a:prstGeom>
              <a:blipFill>
                <a:blip r:embed="rId30"/>
                <a:stretch>
                  <a:fillRect l="-11321" t="-15254" r="-9748" b="-33898"/>
                </a:stretch>
              </a:blipFill>
            </p:spPr>
            <p:txBody>
              <a:bodyPr/>
              <a:lstStyle/>
              <a:p>
                <a:r>
                  <a:rPr lang="en-US">
                    <a:noFill/>
                  </a:rPr>
                  <a:t> </a:t>
                </a:r>
              </a:p>
            </p:txBody>
          </p:sp>
        </mc:Fallback>
      </mc:AlternateContent>
      <p:sp>
        <p:nvSpPr>
          <p:cNvPr id="30" name="Rectangle 29"/>
          <p:cNvSpPr/>
          <p:nvPr/>
        </p:nvSpPr>
        <p:spPr>
          <a:xfrm>
            <a:off x="13330975" y="8158733"/>
            <a:ext cx="2776722" cy="707886"/>
          </a:xfrm>
          <a:prstGeom prst="rect">
            <a:avLst/>
          </a:prstGeom>
          <a:solidFill>
            <a:schemeClr val="bg1"/>
          </a:solidFill>
        </p:spPr>
        <p:txBody>
          <a:bodyPr wrap="none">
            <a:spAutoFit/>
          </a:bodyPr>
          <a:lstStyle/>
          <a:p>
            <a:r>
              <a:rPr lang="en-US" sz="4000" b="1" dirty="0" err="1" smtClean="0">
                <a:solidFill>
                  <a:srgbClr val="FF0000"/>
                </a:solidFill>
                <a:latin typeface="Arial" panose="020B0604020202020204" pitchFamily="34" charset="0"/>
                <a:ea typeface="Times New Roman" panose="02020603050405020304" pitchFamily="18" charset="0"/>
              </a:rPr>
              <a:t>Nhân</a:t>
            </a:r>
            <a:r>
              <a:rPr lang="en-US" sz="4000" b="1" dirty="0" smtClean="0">
                <a:solidFill>
                  <a:srgbClr val="FF0000"/>
                </a:solidFill>
                <a:latin typeface="Arial" panose="020B0604020202020204" pitchFamily="34" charset="0"/>
                <a:ea typeface="Times New Roman" panose="02020603050405020304" pitchFamily="18" charset="0"/>
              </a:rPr>
              <a:t>, chia</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8082813" y="6395540"/>
                <a:ext cx="17160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solidFill>
                            <a:srgbClr val="FF0000"/>
                          </a:solidFill>
                          <a:latin typeface="Cambria Math" panose="02040503050406030204" pitchFamily="18" charset="0"/>
                        </a:rPr>
                        <m:t>𝟑𝟎𝟎</m:t>
                      </m:r>
                      <m:r>
                        <a:rPr lang="en-US" sz="4000" b="1">
                          <a:solidFill>
                            <a:srgbClr val="FF0000"/>
                          </a:solidFill>
                          <a:latin typeface="Cambria Math" panose="02040503050406030204" pitchFamily="18" charset="0"/>
                        </a:rPr>
                        <m:t>. </m:t>
                      </m:r>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m:oMathPara>
                </a14:m>
                <a:endParaRPr lang="en-US"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082813" y="6395540"/>
                <a:ext cx="1716046" cy="1248803"/>
              </a:xfrm>
              <a:prstGeom prst="rect">
                <a:avLst/>
              </a:prstGeom>
              <a:blipFill>
                <a:blip r:embed="rId31"/>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p:bldP spid="19" grpId="0" animBg="1"/>
      <p:bldP spid="7" grpId="0" animBg="1"/>
      <p:bldP spid="8" grpId="0" animBg="1"/>
      <p:bldP spid="24" grpId="0" animBg="1"/>
      <p:bldP spid="29" grpId="0" animBg="1"/>
      <p:bldP spid="30"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530517" y="8953500"/>
            <a:ext cx="1180840" cy="946470"/>
          </a:xfrm>
          <a:prstGeom prst="rect">
            <a:avLst/>
          </a:prstGeom>
        </p:spPr>
      </p:pic>
      <p:sp>
        <p:nvSpPr>
          <p:cNvPr id="19" name="Oval Callout 18"/>
          <p:cNvSpPr/>
          <p:nvPr/>
        </p:nvSpPr>
        <p:spPr>
          <a:xfrm>
            <a:off x="8321842" y="58674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78042" y="473988"/>
                <a:ext cx="16840200" cy="53553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250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78042" y="473988"/>
                <a:ext cx="16840200" cy="5355312"/>
              </a:xfrm>
              <a:prstGeom prst="rect">
                <a:avLst/>
              </a:prstGeom>
              <a:blipFill>
                <a:blip r:embed="rId3"/>
                <a:stretch>
                  <a:fillRect l="-1195" r="-1195"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6947306"/>
                <a:ext cx="16856242" cy="2768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200.33+250.27=13350</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(đồ</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ng</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6947306"/>
                <a:ext cx="16856242" cy="2768194"/>
              </a:xfrm>
              <a:prstGeom prst="rect">
                <a:avLst/>
              </a:prstGeom>
              <a:blipFill>
                <a:blip r:embed="rId4"/>
                <a:stretch>
                  <a:fillRect l="-1193" r="-904"/>
                </a:stretch>
              </a:blipFill>
            </p:spPr>
            <p:txBody>
              <a:bodyPr/>
              <a:lstStyle/>
              <a:p>
                <a:r>
                  <a:rPr lang="en-US">
                    <a:noFill/>
                  </a:rPr>
                  <a:t> </a:t>
                </a:r>
              </a:p>
            </p:txBody>
          </p:sp>
        </mc:Fallback>
      </mc:AlternateContent>
    </p:spTree>
    <p:extLst>
      <p:ext uri="{BB962C8B-B14F-4D97-AF65-F5344CB8AC3E}">
        <p14:creationId xmlns:p14="http://schemas.microsoft.com/office/powerpoint/2010/main" val="20709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190260" y="2857500"/>
            <a:ext cx="5548298" cy="3785652"/>
            <a:chOff x="12589070" y="3429564"/>
            <a:chExt cx="5538234" cy="4777111"/>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589070" y="3429564"/>
              <a:ext cx="5538234" cy="4777111"/>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 Đa thức một biến. Nghiệm của đa thức một biến".</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a:t>
            </a:r>
            <a:r>
              <a:rPr lang="en-US" sz="7000" b="1" dirty="0" smtClean="0">
                <a:solidFill>
                  <a:prstClr val="black"/>
                </a:solidFill>
                <a:latin typeface="Arial" panose="020B0604020202020204" pitchFamily="34" charset="0"/>
                <a:cs typeface="Arial" panose="020B0604020202020204" pitchFamily="34" charset="0"/>
              </a:rPr>
              <a:t>NGHE BÀI HỌC!</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38166" y="495300"/>
            <a:ext cx="1031750" cy="87467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181600" y="9029700"/>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7399334" y="8651055"/>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157167" y="-1485900"/>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975663" y="280151"/>
            <a:ext cx="3017405" cy="1053349"/>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04925" y="676124"/>
            <a:ext cx="800075" cy="395673"/>
          </a:xfrm>
          <a:prstGeom prst="rect">
            <a:avLst/>
          </a:prstGeom>
        </p:spPr>
      </p:pic>
      <p:sp>
        <p:nvSpPr>
          <p:cNvPr id="17" name="TextBox 16"/>
          <p:cNvSpPr txBox="1"/>
          <p:nvPr/>
        </p:nvSpPr>
        <p:spPr>
          <a:xfrm>
            <a:off x="6487041" y="563965"/>
            <a:ext cx="4953000" cy="1015663"/>
          </a:xfrm>
          <a:prstGeom prst="rect">
            <a:avLst/>
          </a:prstGeom>
          <a:noFill/>
        </p:spPr>
        <p:txBody>
          <a:bodyPr wrap="square" rtlCol="0">
            <a:spAutoFit/>
          </a:bodyPr>
          <a:lstStyle/>
          <a:p>
            <a:pPr algn="ctr"/>
            <a:r>
              <a:rPr lang="en-US" sz="6000" b="1" dirty="0" smtClean="0">
                <a:solidFill>
                  <a:schemeClr val="tx2"/>
                </a:solidFill>
                <a:latin typeface="Arial" panose="020B0604020202020204" pitchFamily="34" charset="0"/>
                <a:cs typeface="Arial" panose="020B0604020202020204" pitchFamily="34" charset="0"/>
              </a:rPr>
              <a:t>NHẬN XÉT</a:t>
            </a:r>
            <a:endParaRPr lang="en-US" sz="6000" b="1"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580253" y="1790700"/>
            <a:ext cx="13821548" cy="7478970"/>
          </a:xfrm>
          <a:prstGeom prst="rect">
            <a:avLst/>
          </a:prstGeom>
        </p:spPr>
        <p:txBody>
          <a:bodyPr wrap="square">
            <a:spAutoFit/>
          </a:bodyPr>
          <a:lstStyle/>
          <a:p>
            <a:pPr algn="just">
              <a:lnSpc>
                <a:spcPct val="150000"/>
              </a:lnSpc>
            </a:pPr>
            <a:r>
              <a:rPr lang="vi-VN" sz="4000" dirty="0"/>
              <a:t>Các số được nối với nhau bởi dấu các phép tính (cộng, trừ, nhân, chia, nâng lên luỹ thừa) tạo thành một biểu thức số. Đặc biệt, mỗi số cũng được coi là một biểu thức số.</a:t>
            </a:r>
          </a:p>
          <a:p>
            <a:pPr marL="571500" indent="-571500" algn="just">
              <a:lnSpc>
                <a:spcPct val="150000"/>
              </a:lnSpc>
              <a:buFont typeface="Arial" panose="020B0604020202020204" pitchFamily="34" charset="0"/>
              <a:buChar char="•"/>
            </a:pPr>
            <a:r>
              <a:rPr lang="vi-VN" sz="4000" dirty="0" smtClean="0"/>
              <a:t>Trong </a:t>
            </a:r>
            <a:r>
              <a:rPr lang="vi-VN" sz="4000" dirty="0"/>
              <a:t>biểu thức số có thể có các dấu ngoặc để chỉ thứ tự thực hiện các phép </a:t>
            </a:r>
            <a:r>
              <a:rPr lang="vi-VN" sz="4000" dirty="0" smtClean="0"/>
              <a:t>tính.</a:t>
            </a:r>
            <a:endParaRPr lang="en-US" sz="4000" dirty="0" smtClean="0"/>
          </a:p>
          <a:p>
            <a:pPr marL="571500" indent="-571500" algn="just">
              <a:lnSpc>
                <a:spcPct val="150000"/>
              </a:lnSpc>
              <a:buFont typeface="Arial" panose="020B0604020202020204" pitchFamily="34" charset="0"/>
              <a:buChar char="•"/>
            </a:pPr>
            <a:r>
              <a:rPr lang="vi-VN" sz="4000" dirty="0" smtClean="0"/>
              <a:t>Khi </a:t>
            </a:r>
            <a:r>
              <a:rPr lang="vi-VN" sz="4000" dirty="0"/>
              <a:t>thực hiện các phép tính trong một biểu thức số, ta nhận được một số. Số đó được gọi là giá trị của biểu thức số đã cho.</a:t>
            </a:r>
          </a:p>
        </p:txBody>
      </p:sp>
      <p:pic>
        <p:nvPicPr>
          <p:cNvPr id="16" name="Picture 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55337" y="4411579"/>
            <a:ext cx="4166063" cy="590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880471">
            <a:off x="-2332508" y="-1457481"/>
            <a:ext cx="3884554" cy="3941891"/>
          </a:xfrm>
          <a:prstGeom prst="rect">
            <a:avLst/>
          </a:prstGeom>
        </p:spPr>
      </p:pic>
      <p:grpSp>
        <p:nvGrpSpPr>
          <p:cNvPr id="12" name="Group 11"/>
          <p:cNvGrpSpPr/>
          <p:nvPr/>
        </p:nvGrpSpPr>
        <p:grpSpPr>
          <a:xfrm>
            <a:off x="6400800" y="1038951"/>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1828800" y="2471640"/>
                <a:ext cx="14706600" cy="3594446"/>
              </a:xfrm>
              <a:prstGeom prst="rect">
                <a:avLst/>
              </a:prstGeom>
            </p:spPr>
            <p:txBody>
              <a:bodyPr wrap="square">
                <a:spAutoFit/>
              </a:bodyPr>
              <a:lstStyle/>
              <a:p>
                <a:pPr>
                  <a:lnSpc>
                    <a:spcPct val="20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a) 0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200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200⋅</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5</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2471640"/>
                <a:ext cx="14706600" cy="3594446"/>
              </a:xfrm>
              <a:prstGeom prst="rect">
                <a:avLst/>
              </a:prstGeom>
              <a:blipFill>
                <a:blip r:embed="rId12"/>
                <a:stretch>
                  <a:fillRect l="-1450" r="-1243" b="-6271"/>
                </a:stretch>
              </a:blipFill>
            </p:spPr>
            <p:txBody>
              <a:bodyPr/>
              <a:lstStyle/>
              <a:p>
                <a:r>
                  <a:rPr lang="en-US">
                    <a:noFill/>
                  </a:rPr>
                  <a:t> </a:t>
                </a:r>
              </a:p>
            </p:txBody>
          </p:sp>
        </mc:Fallback>
      </mc:AlternateContent>
      <p:pic>
        <p:nvPicPr>
          <p:cNvPr id="22"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8758">
            <a:off x="17225272" y="360231"/>
            <a:ext cx="1640672" cy="1431859"/>
          </a:xfrm>
          <a:prstGeom prst="rect">
            <a:avLst/>
          </a:prstGeom>
        </p:spPr>
      </p:pic>
      <p:pic>
        <p:nvPicPr>
          <p:cNvPr id="11" name="Picture 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06400" y="6355027"/>
            <a:ext cx="3922906" cy="3741473"/>
          </a:xfrm>
          <a:prstGeom prst="rect">
            <a:avLst/>
          </a:prstGeom>
        </p:spPr>
      </p:pic>
      <p:grpSp>
        <p:nvGrpSpPr>
          <p:cNvPr id="16" name="Group 3"/>
          <p:cNvGrpSpPr/>
          <p:nvPr/>
        </p:nvGrpSpPr>
        <p:grpSpPr>
          <a:xfrm>
            <a:off x="-374189" y="971550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1394" flipH="1">
            <a:off x="-339060" y="8400958"/>
            <a:ext cx="1729410" cy="1663378"/>
          </a:xfrm>
          <a:prstGeom prst="rect">
            <a:avLst/>
          </a:prstGeom>
        </p:spPr>
      </p:pic>
      <p:pic>
        <p:nvPicPr>
          <p:cNvPr id="20"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9634079" y="4066275"/>
            <a:ext cx="799696" cy="799696"/>
          </a:xfrm>
          <a:prstGeom prst="rect">
            <a:avLst/>
          </a:prstGeom>
        </p:spPr>
      </p:pic>
      <p:pic>
        <p:nvPicPr>
          <p:cNvPr id="21" name="Picture 4"/>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a:fillRect/>
          </a:stretch>
        </p:blipFill>
        <p:spPr>
          <a:xfrm>
            <a:off x="9654365" y="5231860"/>
            <a:ext cx="865396" cy="804266"/>
          </a:xfrm>
          <a:prstGeom prst="rect">
            <a:avLst/>
          </a:prstGeom>
        </p:spPr>
      </p:pic>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19564" y="84823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35749">
            <a:off x="-613496" y="369548"/>
            <a:ext cx="1640672" cy="1431859"/>
          </a:xfrm>
          <a:prstGeom prst="rect">
            <a:avLst/>
          </a:prstGeom>
        </p:spPr>
      </p:pic>
      <p:grpSp>
        <p:nvGrpSpPr>
          <p:cNvPr id="18" name="Group 17"/>
          <p:cNvGrpSpPr/>
          <p:nvPr/>
        </p:nvGrpSpPr>
        <p:grpSpPr>
          <a:xfrm>
            <a:off x="16699853" y="72971"/>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131" flipH="1">
            <a:off x="108439" y="8317765"/>
            <a:ext cx="1051033" cy="16375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3697" y="2251701"/>
                <a:ext cx="16576103" cy="3825471"/>
              </a:xfrm>
              <a:prstGeom prst="rect">
                <a:avLst/>
              </a:prstGeom>
            </p:spPr>
            <p:txBody>
              <a:bodyPr wrap="square">
                <a:spAutoFit/>
              </a:bodyPr>
              <a:lstStyle/>
              <a:p>
                <a:pPr algn="just">
                  <a:lnSpc>
                    <a:spcPct val="150000"/>
                  </a:lnSpc>
                  <a:spcAft>
                    <a:spcPts val="1200"/>
                  </a:spcAft>
                </a:pPr>
                <a:r>
                  <a:rPr lang="vi-VN" sz="4000" dirty="0" smtClean="0">
                    <a:ea typeface="Calibri" panose="020F0502020204030204" pitchFamily="34" charset="0"/>
                    <a:cs typeface="Arial" panose="020B0604020202020204" pitchFamily="34" charset="0"/>
                  </a:rPr>
                  <a:t>Nhà trường cử một đoàn tham gia giải đấu cờ vua gồm: 1 giáo viên phụ trách đoàn; mỗi khối 6,7,8,9 đều có 3 học sinh nam và 2 học sinh nữ. Biểu thức số nào sau đây biểu thị tổng số thành viên của đoàn?</a:t>
                </a:r>
              </a:p>
              <a:p>
                <a:pPr algn="just">
                  <a:lnSpc>
                    <a:spcPct val="150000"/>
                  </a:lnSpc>
                  <a:spcAft>
                    <a:spcPts val="1200"/>
                  </a:spcAft>
                </a:pPr>
                <a:r>
                  <a:rPr lang="vi-VN" sz="4000" dirty="0">
                    <a:ea typeface="Calibri" panose="020F0502020204030204" pitchFamily="34" charset="0"/>
                    <a:cs typeface="Arial" panose="020B0604020202020204" pitchFamily="34" charset="0"/>
                  </a:rPr>
                  <a:t>a)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1+4</m:t>
                    </m:r>
                    <m:r>
                      <a:rPr lang="en-US" sz="4000" b="0" i="1" dirty="0" smtClean="0">
                        <a:latin typeface="Cambria Math" panose="02040503050406030204" pitchFamily="18" charset="0"/>
                        <a:ea typeface="Calibri" panose="020F0502020204030204" pitchFamily="34" charset="0"/>
                        <a:cs typeface="Arial" panose="020B0604020202020204" pitchFamily="34" charset="0"/>
                      </a:rPr>
                      <m:t> . </m:t>
                    </m:r>
                    <m:r>
                      <a:rPr lang="vi-VN" sz="4000" i="1" dirty="0" smtClean="0">
                        <a:latin typeface="Cambria Math" panose="02040503050406030204" pitchFamily="18" charset="0"/>
                        <a:ea typeface="Calibri" panose="020F0502020204030204" pitchFamily="34" charset="0"/>
                        <a:cs typeface="Arial" panose="020B0604020202020204" pitchFamily="34" charset="0"/>
                      </a:rPr>
                      <m:t>3+2 </m:t>
                    </m:r>
                  </m:oMath>
                </a14:m>
                <a:r>
                  <a:rPr lang="vi-VN" sz="4000" dirty="0">
                    <a:ea typeface="Calibri" panose="020F0502020204030204" pitchFamily="34" charset="0"/>
                    <a:cs typeface="Arial" panose="020B0604020202020204" pitchFamily="34" charset="0"/>
                  </a:rPr>
                  <a:t>(thành viên</a:t>
                </a:r>
                <a:r>
                  <a:rPr lang="vi-VN" sz="4000" dirty="0" smtClean="0">
                    <a:ea typeface="Calibri" panose="020F0502020204030204" pitchFamily="34" charset="0"/>
                    <a:cs typeface="Arial" panose="020B0604020202020204" pitchFamily="34" charset="0"/>
                  </a:rPr>
                  <a:t>).</a:t>
                </a:r>
                <a:endParaRPr lang="vi-VN" sz="4000" dirty="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73697" y="2251701"/>
                <a:ext cx="16576103" cy="3825471"/>
              </a:xfrm>
              <a:prstGeom prst="rect">
                <a:avLst/>
              </a:prstGeom>
              <a:blipFill>
                <a:blip r:embed="rId19"/>
                <a:stretch>
                  <a:fillRect l="-1287" r="-1287" b="-5892"/>
                </a:stretch>
              </a:blipFill>
            </p:spPr>
            <p:txBody>
              <a:bodyPr/>
              <a:lstStyle/>
              <a:p>
                <a:r>
                  <a:rPr lang="en-US">
                    <a:noFill/>
                  </a:rPr>
                  <a:t> </a:t>
                </a:r>
              </a:p>
            </p:txBody>
          </p:sp>
        </mc:Fallback>
      </mc:AlternateContent>
      <p:pic>
        <p:nvPicPr>
          <p:cNvPr id="17"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92400" y="6596617"/>
            <a:ext cx="2172482" cy="34236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73697" y="6413837"/>
                <a:ext cx="6836808" cy="1015663"/>
              </a:xfrm>
              <a:prstGeom prst="rect">
                <a:avLst/>
              </a:prstGeom>
            </p:spPr>
            <p:txBody>
              <a:bodyPr wrap="none">
                <a:spAutoFit/>
              </a:bodyPr>
              <a:lstStyle/>
              <a:p>
                <a:pPr lvl="0" algn="just">
                  <a:lnSpc>
                    <a:spcPct val="150000"/>
                  </a:lnSpc>
                  <a:spcAft>
                    <a:spcPts val="1200"/>
                  </a:spcAft>
                </a:pPr>
                <a:r>
                  <a:rPr lang="vi-VN" sz="4000" dirty="0">
                    <a:solidFill>
                      <a:prstClr val="black"/>
                    </a:solidFill>
                    <a:ea typeface="Calibri" panose="020F0502020204030204" pitchFamily="34" charset="0"/>
                    <a:cs typeface="Arial" panose="020B0604020202020204" pitchFamily="34" charset="0"/>
                  </a:rPr>
                  <a:t>b) </a:t>
                </a:r>
                <a14:m>
                  <m:oMath xmlns:m="http://schemas.openxmlformats.org/officeDocument/2006/math">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(3+2) </m:t>
                    </m:r>
                  </m:oMath>
                </a14:m>
                <a:r>
                  <a:rPr lang="vi-VN" sz="4000" dirty="0">
                    <a:solidFill>
                      <a:prstClr val="black"/>
                    </a:solidFill>
                    <a:ea typeface="Calibri" panose="020F0502020204030204" pitchFamily="34" charset="0"/>
                    <a:cs typeface="Arial" panose="020B0604020202020204" pitchFamily="34" charset="0"/>
                  </a:rPr>
                  <a:t>(thành viên).</a:t>
                </a:r>
              </a:p>
            </p:txBody>
          </p:sp>
        </mc:Choice>
        <mc:Fallback xmlns="">
          <p:sp>
            <p:nvSpPr>
              <p:cNvPr id="2" name="Rectangle 1"/>
              <p:cNvSpPr>
                <a:spLocks noRot="1" noChangeAspect="1" noMove="1" noResize="1" noEditPoints="1" noAdjustHandles="1" noChangeArrowheads="1" noChangeShapeType="1" noTextEdit="1"/>
              </p:cNvSpPr>
              <p:nvPr/>
            </p:nvSpPr>
            <p:spPr>
              <a:xfrm>
                <a:off x="873697" y="6413837"/>
                <a:ext cx="6836808" cy="1015663"/>
              </a:xfrm>
              <a:prstGeom prst="rect">
                <a:avLst/>
              </a:prstGeom>
              <a:blipFill>
                <a:blip r:embed="rId21"/>
                <a:stretch>
                  <a:fillRect l="-3119" r="-2050" b="-13772"/>
                </a:stretch>
              </a:blipFill>
            </p:spPr>
            <p:txBody>
              <a:bodyPr/>
              <a:lstStyle/>
              <a:p>
                <a:r>
                  <a:rPr lang="en-US">
                    <a:noFill/>
                  </a:rPr>
                  <a:t> </a:t>
                </a:r>
              </a:p>
            </p:txBody>
          </p:sp>
        </mc:Fallback>
      </mc:AlternateContent>
      <p:pic>
        <p:nvPicPr>
          <p:cNvPr id="15"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8011837" y="6387411"/>
            <a:ext cx="1149911" cy="111828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1524000" y="2171700"/>
            <a:ext cx="15316200" cy="901593"/>
          </a:xfrm>
          <a:prstGeom prst="rect">
            <a:avLst/>
          </a:prstGeom>
        </p:spPr>
        <p:txBody>
          <a:bodyPr wrap="square">
            <a:spAutoFit/>
          </a:bodyPr>
          <a:lstStyle/>
          <a:p>
            <a:pPr>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1600200" y="4457700"/>
            <a:ext cx="80772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đầy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đủ</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phép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tính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nhân</a:t>
            </a:r>
            <a:r>
              <a:rPr lang="en-US" sz="4000" dirty="0">
                <a:solidFill>
                  <a:prstClr val="black"/>
                </a:solidFill>
                <a:latin typeface="Arial" panose="020B0604020202020204" pitchFamily="34" charset="0"/>
                <a:cs typeface="Arial" panose="020B0604020202020204" pitchFamily="34" charset="0"/>
              </a:rPr>
              <a:t>, chia, </a:t>
            </a:r>
            <a:r>
              <a:rPr lang="en-US" sz="4000" dirty="0" err="1">
                <a:solidFill>
                  <a:prstClr val="black"/>
                </a:solidFill>
                <a:latin typeface="Arial" panose="020B0604020202020204" pitchFamily="34" charset="0"/>
                <a:cs typeface="Arial" panose="020B0604020202020204" pitchFamily="34" charset="0"/>
              </a:rPr>
              <a:t>nâng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lên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lũy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thừa</a:t>
            </a:r>
            <a:r>
              <a:rPr lang="en-US" sz="4000" dirty="0">
                <a:solidFill>
                  <a:prstClr val="black"/>
                </a:solidFill>
                <a:latin typeface="Arial" panose="020B0604020202020204" pitchFamily="34" charset="0"/>
                <a:cs typeface="Arial" panose="020B0604020202020204" pitchFamily="34" charset="0"/>
              </a:rPr>
              <a:t>.</a:t>
            </a:r>
          </a:p>
        </p:txBody>
      </p:sp>
      <p:sp>
        <p:nvSpPr>
          <p:cNvPr id="5" name="Rectangle 4"/>
          <p:cNvSpPr/>
          <p:nvPr/>
        </p:nvSpPr>
        <p:spPr>
          <a:xfrm>
            <a:off x="1599662" y="3314700"/>
            <a:ext cx="8230138" cy="101566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a) </a:t>
            </a:r>
            <a:r>
              <a:rPr lang="en-US" sz="4000" dirty="0" smtClean="0">
                <a:solidFill>
                  <a:prstClr val="black"/>
                </a:solidFill>
                <a:latin typeface="Arial" panose="020B0604020202020204" pitchFamily="34" charset="0"/>
                <a:cs typeface="Arial" panose="020B0604020202020204" pitchFamily="34" charset="0"/>
              </a:rPr>
              <a:t>12.a </a:t>
            </a:r>
            <a:r>
              <a:rPr lang="en-US" sz="4000" dirty="0" err="1">
                <a:solidFill>
                  <a:prstClr val="black"/>
                </a:solidFill>
                <a:latin typeface="Arial" panose="020B0604020202020204" pitchFamily="34" charset="0"/>
                <a:cs typeface="Arial" panose="020B0604020202020204" pitchFamily="34" charset="0"/>
              </a:rPr>
              <a:t>không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a:t>
            </a:r>
          </a:p>
        </p:txBody>
      </p:sp>
      <p:pic>
        <p:nvPicPr>
          <p:cNvPr id="17" name="Picture 28"/>
          <p:cNvPicPr>
            <a:picLocks noChangeAspect="1"/>
          </p:cNvPicPr>
          <p:nvPr/>
        </p:nvPicPr>
        <p:blipFill>
          <a:blip r:embed="rId14"/>
          <a:srcRect/>
          <a:stretch>
            <a:fillRect/>
          </a:stretch>
        </p:blipFill>
        <p:spPr>
          <a:xfrm>
            <a:off x="13487400" y="5984312"/>
            <a:ext cx="4078739" cy="3684461"/>
          </a:xfrm>
          <a:prstGeom prst="rect">
            <a:avLst/>
          </a:prstGeom>
        </p:spPr>
      </p:pic>
      <p:pic>
        <p:nvPicPr>
          <p:cNvPr id="18"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a:fillRect/>
          </a:stretch>
        </p:blipFill>
        <p:spPr>
          <a:xfrm>
            <a:off x="10287000" y="3422830"/>
            <a:ext cx="953654" cy="953654"/>
          </a:xfrm>
          <a:prstGeom prst="rect">
            <a:avLst/>
          </a:prstGeom>
        </p:spPr>
      </p:pic>
      <p:pic>
        <p:nvPicPr>
          <p:cNvPr id="19"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0"/>
              </a:ext>
            </a:extLst>
          </a:blip>
          <a:srcRect/>
          <a:stretch>
            <a:fillRect/>
          </a:stretch>
        </p:blipFill>
        <p:spPr>
          <a:xfrm>
            <a:off x="10287000" y="5104246"/>
            <a:ext cx="953654" cy="953654"/>
          </a:xfrm>
          <a:prstGeom prst="rect">
            <a:avLst/>
          </a:prstGeom>
        </p:spPr>
      </p:pic>
      <p:pic>
        <p:nvPicPr>
          <p:cNvPr id="22" name="Picture 5"/>
          <p:cNvPicPr>
            <a:picLocks noChangeAspect="1"/>
          </p:cNvPicPr>
          <p:nvPr/>
        </p:nvPicPr>
        <p:blipFill>
          <a:blip r:embed="rId51"/>
          <a:srcRect/>
          <a:stretch>
            <a:fillRect/>
          </a:stretch>
        </p:blipFill>
        <p:spPr>
          <a:xfrm>
            <a:off x="6477000" y="7873663"/>
            <a:ext cx="1524000" cy="1367791"/>
          </a:xfrm>
          <a:prstGeom prst="rect">
            <a:avLst/>
          </a:prstGeom>
        </p:spPr>
      </p:pic>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3538</Words>
  <Application>Microsoft Office PowerPoint</Application>
  <PresentationFormat>Custom</PresentationFormat>
  <Paragraphs>324</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Kavoon</vt:lpstr>
      <vt:lpstr>Arial</vt:lpstr>
      <vt:lpstr>Cambria Math</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Admin</cp:lastModifiedBy>
  <cp:revision>118</cp:revision>
  <dcterms:created xsi:type="dcterms:W3CDTF">2006-08-16T00:00:00Z</dcterms:created>
  <dcterms:modified xsi:type="dcterms:W3CDTF">2022-12-16T09:06:37Z</dcterms:modified>
  <dc:identifier>DAFSQ1J57nY</dc:identifier>
</cp:coreProperties>
</file>